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66" r:id="rId4"/>
    <p:sldId id="335" r:id="rId5"/>
    <p:sldId id="294" r:id="rId6"/>
    <p:sldId id="295" r:id="rId7"/>
    <p:sldId id="265" r:id="rId8"/>
    <p:sldId id="263" r:id="rId9"/>
    <p:sldId id="312" r:id="rId10"/>
    <p:sldId id="308" r:id="rId11"/>
    <p:sldId id="264" r:id="rId12"/>
    <p:sldId id="319" r:id="rId13"/>
    <p:sldId id="320" r:id="rId14"/>
    <p:sldId id="321" r:id="rId15"/>
    <p:sldId id="317" r:id="rId16"/>
    <p:sldId id="332" r:id="rId17"/>
    <p:sldId id="314" r:id="rId18"/>
    <p:sldId id="322" r:id="rId19"/>
    <p:sldId id="323" r:id="rId20"/>
    <p:sldId id="261" r:id="rId21"/>
    <p:sldId id="333" r:id="rId22"/>
    <p:sldId id="324" r:id="rId23"/>
    <p:sldId id="259" r:id="rId24"/>
    <p:sldId id="301" r:id="rId25"/>
    <p:sldId id="302" r:id="rId26"/>
    <p:sldId id="303" r:id="rId27"/>
    <p:sldId id="304" r:id="rId28"/>
    <p:sldId id="305" r:id="rId29"/>
    <p:sldId id="334" r:id="rId30"/>
    <p:sldId id="328" r:id="rId31"/>
    <p:sldId id="329" r:id="rId32"/>
    <p:sldId id="258" r:id="rId33"/>
    <p:sldId id="275" r:id="rId34"/>
    <p:sldId id="276" r:id="rId35"/>
    <p:sldId id="273" r:id="rId36"/>
    <p:sldId id="274" r:id="rId37"/>
    <p:sldId id="268" r:id="rId38"/>
    <p:sldId id="277" r:id="rId39"/>
    <p:sldId id="330" r:id="rId40"/>
    <p:sldId id="331" r:id="rId41"/>
    <p:sldId id="306" r:id="rId42"/>
    <p:sldId id="325" r:id="rId43"/>
    <p:sldId id="262" r:id="rId44"/>
    <p:sldId id="271" r:id="rId45"/>
    <p:sldId id="269" r:id="rId46"/>
    <p:sldId id="270" r:id="rId47"/>
    <p:sldId id="27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17" autoAdjust="0"/>
  </p:normalViewPr>
  <p:slideViewPr>
    <p:cSldViewPr>
      <p:cViewPr varScale="1">
        <p:scale>
          <a:sx n="111" d="100"/>
          <a:sy n="111" d="100"/>
        </p:scale>
        <p:origin x="-16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3C0C9-BB31-4179-AC8C-553CE144123C}" type="datetimeFigureOut">
              <a:rPr lang="en-US" smtClean="0"/>
              <a:pPr/>
              <a:t>7/2/2018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C4390-462F-437B-BCBE-53AA48B098A7}" type="slidenum">
              <a:rPr lang="en-US" smtClean="0"/>
              <a:pPr/>
              <a:t>‹#›</a:t>
            </a:fld>
            <a:endParaRPr lang="en-US"/>
          </a:p>
        </p:txBody>
      </p:sp>
    </p:spTree>
    <p:extLst>
      <p:ext uri="{BB962C8B-B14F-4D97-AF65-F5344CB8AC3E}">
        <p14:creationId xmlns="" xmlns:p14="http://schemas.microsoft.com/office/powerpoint/2010/main" val="116895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C4390-462F-437B-BCBE-53AA48B098A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C4390-462F-437B-BCBE-53AA48B098A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C4390-462F-437B-BCBE-53AA48B098A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7B1D7EA-EB6C-4743-BDDF-A49E33C6BD1F}" type="datetime1">
              <a:rPr lang="en-US" smtClean="0"/>
              <a:pPr/>
              <a:t>7/2/2018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927D6C5-9781-4990-8499-7370ED06FC4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41605F-7599-4353-8D2C-C0BA096963FA}" type="datetime1">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D6C5-9781-4990-8499-7370ED06FC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CFCC6AE-6D53-4267-A039-11EA4535E64B}" type="datetime1">
              <a:rPr lang="en-US" smtClean="0"/>
              <a:pPr/>
              <a:t>7/2/2018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927D6C5-9781-4990-8499-7370ED06FC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076474D-85C1-4E9B-B6F0-D106554CE9AE}" type="datetime1">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927D6C5-9781-4990-8499-7370ED06FC4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C21FF27-1AF6-460F-83D8-3B393904F038}" type="datetime1">
              <a:rPr lang="en-US" smtClean="0"/>
              <a:pPr/>
              <a:t>7/2/2018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927D6C5-9781-4990-8499-7370ED06FC4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7757923-617E-45D7-A144-D5F07262E9F7}" type="datetime1">
              <a:rPr lang="en-US" smtClean="0"/>
              <a:pPr/>
              <a:t>7/2/2018</a:t>
            </a:fld>
            <a:endParaRPr lang="en-US"/>
          </a:p>
        </p:txBody>
      </p:sp>
      <p:sp>
        <p:nvSpPr>
          <p:cNvPr id="10" name="Slide Number Placeholder 9"/>
          <p:cNvSpPr>
            <a:spLocks noGrp="1"/>
          </p:cNvSpPr>
          <p:nvPr>
            <p:ph type="sldNum" sz="quarter" idx="16"/>
          </p:nvPr>
        </p:nvSpPr>
        <p:spPr/>
        <p:txBody>
          <a:bodyPr rtlCol="0"/>
          <a:lstStyle/>
          <a:p>
            <a:fld id="{4927D6C5-9781-4990-8499-7370ED06FC4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C8DA381-5FD7-4B61-9E12-18B7538FE5E8}" type="datetime1">
              <a:rPr lang="en-US" smtClean="0"/>
              <a:pPr/>
              <a:t>7/2/2018</a:t>
            </a:fld>
            <a:endParaRPr lang="en-US"/>
          </a:p>
        </p:txBody>
      </p:sp>
      <p:sp>
        <p:nvSpPr>
          <p:cNvPr id="12" name="Slide Number Placeholder 11"/>
          <p:cNvSpPr>
            <a:spLocks noGrp="1"/>
          </p:cNvSpPr>
          <p:nvPr>
            <p:ph type="sldNum" sz="quarter" idx="16"/>
          </p:nvPr>
        </p:nvSpPr>
        <p:spPr/>
        <p:txBody>
          <a:bodyPr rtlCol="0"/>
          <a:lstStyle/>
          <a:p>
            <a:fld id="{4927D6C5-9781-4990-8499-7370ED06FC4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6611F6B-873C-48F9-B195-FE596261625A}" type="datetime1">
              <a:rPr lang="en-US" smtClean="0"/>
              <a:pPr/>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927D6C5-9781-4990-8499-7370ED06FC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DE04B-BF02-4AAA-B3A0-65FE354969C2}" type="datetime1">
              <a:rPr lang="en-US" smtClean="0"/>
              <a:pPr/>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927D6C5-9781-4990-8499-7370ED06FC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619DAEE7-DFCE-45D7-9089-C5DFC6AC25D0}" type="datetime1">
              <a:rPr lang="en-US" smtClean="0"/>
              <a:pPr/>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927D6C5-9781-4990-8499-7370ED06FC4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815F067-9EA9-48E8-9313-4E010D9367C4}" type="datetime1">
              <a:rPr lang="en-US" smtClean="0"/>
              <a:pPr/>
              <a:t>7/2/2018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927D6C5-9781-4990-8499-7370ED06FC4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E1DA96E-4D23-4A5C-8724-F1E0E6B0D8C6}" type="datetime1">
              <a:rPr lang="en-US" smtClean="0"/>
              <a:pPr/>
              <a:t>7/2/2018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927D6C5-9781-4990-8499-7370ED06FC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Rt7bKdIPrCg&amp;t=2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UMmSN7DEli8"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reportadultabuse.dhs.tn.gov/" TargetMode="External"/><Relationship Id="rId2" Type="http://schemas.openxmlformats.org/officeDocument/2006/relationships/hyperlink" Target="http://www.tennessee.gov/humanservices/article/adult-protective-services" TargetMode="External"/><Relationship Id="rId1" Type="http://schemas.openxmlformats.org/officeDocument/2006/relationships/slideLayout" Target="../slideLayouts/slideLayout2.xml"/><Relationship Id="rId6" Type="http://schemas.openxmlformats.org/officeDocument/2006/relationships/hyperlink" Target="http://www.knoxcounty.org/dag/" TargetMode="External"/><Relationship Id="rId5" Type="http://schemas.openxmlformats.org/officeDocument/2006/relationships/hyperlink" Target="http://knoxsheriff.org/family/index.php" TargetMode="External"/><Relationship Id="rId4" Type="http://schemas.openxmlformats.org/officeDocument/2006/relationships/hyperlink" Target="http://www.knoxvilletn.gov/government/city_departments_offices/police_department/criminal_investigations/special_crimes_un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thra.org/services/aging-disability" TargetMode="External"/><Relationship Id="rId2" Type="http://schemas.openxmlformats.org/officeDocument/2006/relationships/hyperlink" Target="http://www.knoxsenior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n211.mycommunitypt.com/" TargetMode="External"/><Relationship Id="rId2" Type="http://schemas.openxmlformats.org/officeDocument/2006/relationships/hyperlink" Target="https://fjcknoxville.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cnabbcenter.org/sacet" TargetMode="External"/><Relationship Id="rId2" Type="http://schemas.openxmlformats.org/officeDocument/2006/relationships/hyperlink" Target="http://www.mcnabbcenter.org/content/domestic-violence-servic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cetn.org/programs-2/housing/samaritan-place/" TargetMode="External"/><Relationship Id="rId2" Type="http://schemas.openxmlformats.org/officeDocument/2006/relationships/hyperlink" Target="https://ccetn.org/" TargetMode="External"/><Relationship Id="rId1" Type="http://schemas.openxmlformats.org/officeDocument/2006/relationships/slideLayout" Target="../slideLayouts/slideLayout2.xml"/><Relationship Id="rId4" Type="http://schemas.openxmlformats.org/officeDocument/2006/relationships/hyperlink" Target="http://www.laet.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knoxsheriff.org/departments/special_services.php" TargetMode="External"/><Relationship Id="rId2" Type="http://schemas.openxmlformats.org/officeDocument/2006/relationships/hyperlink" Target="http://www.contactcarelinetn.org/" TargetMode="External"/><Relationship Id="rId1" Type="http://schemas.openxmlformats.org/officeDocument/2006/relationships/slideLayout" Target="../slideLayouts/slideLayout2.xml"/><Relationship Id="rId5" Type="http://schemas.openxmlformats.org/officeDocument/2006/relationships/hyperlink" Target="https://www.thelovekitchen.org/" TargetMode="External"/><Relationship Id="rId4" Type="http://schemas.openxmlformats.org/officeDocument/2006/relationships/hyperlink" Target="https://www.ywcaknox.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drctn.org/" TargetMode="External"/><Relationship Id="rId2" Type="http://schemas.openxmlformats.org/officeDocument/2006/relationships/hyperlink" Target="https://www.bridgerefugees.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ositively-living.org/" TargetMode="External"/><Relationship Id="rId2" Type="http://schemas.openxmlformats.org/officeDocument/2006/relationships/hyperlink" Target="http://www.centrohispanotn.org/" TargetMode="External"/><Relationship Id="rId1" Type="http://schemas.openxmlformats.org/officeDocument/2006/relationships/slideLayout" Target="../slideLayouts/slideLayout2.xml"/><Relationship Id="rId4" Type="http://schemas.openxmlformats.org/officeDocument/2006/relationships/hyperlink" Target="http://www.saintninianswell.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alz.org/tn/" TargetMode="External"/><Relationship Id="rId2" Type="http://schemas.openxmlformats.org/officeDocument/2006/relationships/hyperlink" Target="http://www.familycaregiver.net/"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alztennessee.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ST_7kf7UCqw"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ncea.acl.gov/" TargetMode="External"/><Relationship Id="rId3" Type="http://schemas.openxmlformats.org/officeDocument/2006/relationships/hyperlink" Target="https://www.lexisnexis.com/hottopics/tncode/" TargetMode="External"/><Relationship Id="rId7" Type="http://schemas.openxmlformats.org/officeDocument/2006/relationships/hyperlink" Target="http://www.wnpt.org/agingmatters/home/abuse-exploitation/" TargetMode="External"/><Relationship Id="rId2" Type="http://schemas.openxmlformats.org/officeDocument/2006/relationships/hyperlink" Target="http://www.hollywoodreporter.com/features/mickey-rooneys-final-years-833325" TargetMode="External"/><Relationship Id="rId1" Type="http://schemas.openxmlformats.org/officeDocument/2006/relationships/slideLayout" Target="../slideLayouts/slideLayout2.xml"/><Relationship Id="rId6" Type="http://schemas.openxmlformats.org/officeDocument/2006/relationships/hyperlink" Target="http://williamsinstitute.law.ucla.edu/" TargetMode="External"/><Relationship Id="rId5" Type="http://schemas.openxmlformats.org/officeDocument/2006/relationships/hyperlink" Target="https://www.census.gov/" TargetMode="External"/><Relationship Id="rId10" Type="http://schemas.openxmlformats.org/officeDocument/2006/relationships/hyperlink" Target="https://www.tn.gov/humanservices/article/adult-protective-services" TargetMode="External"/><Relationship Id="rId4" Type="http://schemas.openxmlformats.org/officeDocument/2006/relationships/hyperlink" Target="http://www.ncall.us/" TargetMode="External"/><Relationship Id="rId9" Type="http://schemas.openxmlformats.org/officeDocument/2006/relationships/hyperlink" Target="https://www.nco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Elder Justice: How to identify, report, and respond to elder abuse </a:t>
            </a:r>
          </a:p>
        </p:txBody>
      </p:sp>
      <p:sp>
        <p:nvSpPr>
          <p:cNvPr id="3" name="Subtitle 2"/>
          <p:cNvSpPr>
            <a:spLocks noGrp="1"/>
          </p:cNvSpPr>
          <p:nvPr>
            <p:ph type="subTitle" idx="1"/>
          </p:nvPr>
        </p:nvSpPr>
        <p:spPr/>
        <p:txBody>
          <a:bodyPr>
            <a:normAutofit fontScale="92500" lnSpcReduction="20000"/>
          </a:bodyPr>
          <a:lstStyle/>
          <a:p>
            <a:pPr algn="ctr"/>
            <a:r>
              <a:rPr lang="en-US" dirty="0"/>
              <a:t>Created by the Knoxville-Knox County Elder Abuse Coordinated Community Response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Discussion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10</a:t>
            </a:fld>
            <a:endParaRPr lang="en-US"/>
          </a:p>
        </p:txBody>
      </p:sp>
      <p:sp>
        <p:nvSpPr>
          <p:cNvPr id="4" name="Content Placeholder 3"/>
          <p:cNvSpPr>
            <a:spLocks noGrp="1"/>
          </p:cNvSpPr>
          <p:nvPr>
            <p:ph sz="quarter" idx="1"/>
          </p:nvPr>
        </p:nvSpPr>
        <p:spPr/>
        <p:txBody>
          <a:bodyPr/>
          <a:lstStyle/>
          <a:p>
            <a:r>
              <a:rPr lang="en-US" dirty="0"/>
              <a:t>What are the types of elder abuse?</a:t>
            </a:r>
          </a:p>
        </p:txBody>
      </p:sp>
      <p:pic>
        <p:nvPicPr>
          <p:cNvPr id="5" name="Picture 4" descr="Physical Abuse.jpg"/>
          <p:cNvPicPr>
            <a:picLocks noChangeAspect="1"/>
          </p:cNvPicPr>
          <p:nvPr/>
        </p:nvPicPr>
        <p:blipFill>
          <a:blip r:embed="rId2" cstate="print"/>
          <a:stretch>
            <a:fillRect/>
          </a:stretch>
        </p:blipFill>
        <p:spPr>
          <a:xfrm>
            <a:off x="2590800" y="3124200"/>
            <a:ext cx="4006761" cy="2667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Elder Abuse</a:t>
            </a:r>
            <a:br>
              <a:rPr lang="en-US" dirty="0"/>
            </a:br>
            <a:r>
              <a:rPr lang="en-US" sz="1600" dirty="0"/>
              <a:t>(Teach Behind)</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11</a:t>
            </a:fld>
            <a:endParaRPr lang="en-US"/>
          </a:p>
        </p:txBody>
      </p:sp>
      <p:sp>
        <p:nvSpPr>
          <p:cNvPr id="3" name="Content Placeholder 2"/>
          <p:cNvSpPr>
            <a:spLocks noGrp="1"/>
          </p:cNvSpPr>
          <p:nvPr>
            <p:ph sz="quarter" idx="1"/>
          </p:nvPr>
        </p:nvSpPr>
        <p:spPr/>
        <p:txBody>
          <a:bodyPr>
            <a:normAutofit/>
          </a:bodyPr>
          <a:lstStyle/>
          <a:p>
            <a:r>
              <a:rPr lang="en-US" dirty="0"/>
              <a:t>Physical Abuse</a:t>
            </a:r>
          </a:p>
          <a:p>
            <a:r>
              <a:rPr lang="en-US" dirty="0"/>
              <a:t>Emotional Abuse</a:t>
            </a:r>
          </a:p>
          <a:p>
            <a:r>
              <a:rPr lang="en-US" dirty="0"/>
              <a:t>Sexual Abuse</a:t>
            </a:r>
          </a:p>
          <a:p>
            <a:r>
              <a:rPr lang="en-US" dirty="0"/>
              <a:t>Neglect</a:t>
            </a:r>
          </a:p>
          <a:p>
            <a:r>
              <a:rPr lang="en-US" dirty="0"/>
              <a:t>Financial Exploitation</a:t>
            </a:r>
          </a:p>
          <a:p>
            <a:r>
              <a:rPr lang="en-US" dirty="0"/>
              <a:t>Stalking </a:t>
            </a:r>
          </a:p>
          <a:p>
            <a:r>
              <a:rPr lang="en-US" dirty="0"/>
              <a:t>Abandonment</a:t>
            </a:r>
          </a:p>
          <a:p>
            <a:r>
              <a:rPr lang="en-US" dirty="0"/>
              <a:t>Self Neglect (no perpetrator involved) </a:t>
            </a:r>
          </a:p>
          <a:p>
            <a:endParaRPr lang="en-US" dirty="0"/>
          </a:p>
          <a:p>
            <a:pPr>
              <a:buNone/>
            </a:pPr>
            <a:endParaRPr lang="en-US" sz="1000" dirty="0"/>
          </a:p>
          <a:p>
            <a:pPr>
              <a:buNone/>
            </a:pPr>
            <a:endParaRPr lang="en-US" sz="1100" dirty="0"/>
          </a:p>
          <a:p>
            <a:pPr>
              <a:buNone/>
            </a:pPr>
            <a:endParaRPr lang="en-US" dirty="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Elder Abuse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12</a:t>
            </a:fld>
            <a:endParaRPr lang="en-US"/>
          </a:p>
        </p:txBody>
      </p:sp>
      <p:sp>
        <p:nvSpPr>
          <p:cNvPr id="4" name="Content Placeholder 3"/>
          <p:cNvSpPr>
            <a:spLocks noGrp="1"/>
          </p:cNvSpPr>
          <p:nvPr>
            <p:ph sz="quarter" idx="1"/>
          </p:nvPr>
        </p:nvSpPr>
        <p:spPr/>
        <p:txBody>
          <a:bodyPr/>
          <a:lstStyle/>
          <a:p>
            <a:endParaRPr lang="en-US" dirty="0"/>
          </a:p>
          <a:p>
            <a:endParaRPr lang="en-US" dirty="0"/>
          </a:p>
        </p:txBody>
      </p:sp>
      <p:graphicFrame>
        <p:nvGraphicFramePr>
          <p:cNvPr id="6" name="Table 5"/>
          <p:cNvGraphicFramePr>
            <a:graphicFrameLocks noGrp="1"/>
          </p:cNvGraphicFramePr>
          <p:nvPr/>
        </p:nvGraphicFramePr>
        <p:xfrm>
          <a:off x="381000" y="2362200"/>
          <a:ext cx="8382000" cy="3909058"/>
        </p:xfrm>
        <a:graphic>
          <a:graphicData uri="http://schemas.openxmlformats.org/drawingml/2006/table">
            <a:tbl>
              <a:tblPr/>
              <a:tblGrid>
                <a:gridCol w="3900517">
                  <a:extLst>
                    <a:ext uri="{9D8B030D-6E8A-4147-A177-3AD203B41FA5}">
                      <a16:colId xmlns="" xmlns:a16="http://schemas.microsoft.com/office/drawing/2014/main" val="20000"/>
                    </a:ext>
                  </a:extLst>
                </a:gridCol>
                <a:gridCol w="4481483">
                  <a:extLst>
                    <a:ext uri="{9D8B030D-6E8A-4147-A177-3AD203B41FA5}">
                      <a16:colId xmlns="" xmlns:a16="http://schemas.microsoft.com/office/drawing/2014/main" val="20001"/>
                    </a:ext>
                  </a:extLst>
                </a:gridCol>
              </a:tblGrid>
              <a:tr h="300696">
                <a:tc>
                  <a:txBody>
                    <a:bodyPr/>
                    <a:lstStyle/>
                    <a:p>
                      <a:pPr marL="0" marR="0" algn="ctr">
                        <a:spcBef>
                          <a:spcPts val="0"/>
                        </a:spcBef>
                        <a:spcAft>
                          <a:spcPts val="0"/>
                        </a:spcAft>
                      </a:pPr>
                      <a:r>
                        <a:rPr lang="en-US" sz="1600" b="1" dirty="0">
                          <a:latin typeface="+mn-lt"/>
                          <a:ea typeface="Calibri"/>
                          <a:cs typeface="Times New Roman"/>
                        </a:rPr>
                        <a:t>Type of Abuse</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600" b="1" dirty="0">
                          <a:solidFill>
                            <a:srgbClr val="000000"/>
                          </a:solidFill>
                          <a:latin typeface="+mn-lt"/>
                          <a:ea typeface="Calibri"/>
                          <a:cs typeface="Arial"/>
                        </a:rPr>
                        <a:t>Some Signs Abuse Might Be Occurring </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02090">
                <a:tc>
                  <a:txBody>
                    <a:bodyPr/>
                    <a:lstStyle/>
                    <a:p>
                      <a:pPr marL="0" marR="0" algn="ctr">
                        <a:spcBef>
                          <a:spcPts val="0"/>
                        </a:spcBef>
                        <a:spcAft>
                          <a:spcPts val="0"/>
                        </a:spcAft>
                      </a:pPr>
                      <a:r>
                        <a:rPr lang="en-US" sz="1600" dirty="0">
                          <a:latin typeface="+mn-lt"/>
                          <a:ea typeface="Calibri"/>
                          <a:cs typeface="Times New Roman"/>
                        </a:rPr>
                        <a:t>Physical Abuse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mn-lt"/>
                          <a:ea typeface="Calibri"/>
                          <a:cs typeface="Arial"/>
                        </a:rPr>
                        <a:t>Bruises, black eyes, welts, lacerations, and rope marks</a:t>
                      </a:r>
                      <a:endParaRPr lang="en-US" sz="1600" dirty="0">
                        <a:latin typeface="+mn-lt"/>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mn-lt"/>
                          <a:ea typeface="Calibri"/>
                          <a:cs typeface="Arial"/>
                        </a:rPr>
                        <a:t>Broken bones and bone or skull fractures</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02090">
                <a:tc>
                  <a:txBody>
                    <a:bodyPr/>
                    <a:lstStyle/>
                    <a:p>
                      <a:pPr marL="0" marR="0" algn="ctr">
                        <a:spcBef>
                          <a:spcPts val="0"/>
                        </a:spcBef>
                        <a:spcAft>
                          <a:spcPts val="0"/>
                        </a:spcAft>
                      </a:pPr>
                      <a:r>
                        <a:rPr lang="en-US" sz="1600" dirty="0">
                          <a:latin typeface="+mn-lt"/>
                          <a:ea typeface="Calibri"/>
                          <a:cs typeface="Times New Roman"/>
                        </a:rPr>
                        <a:t>Emotional Abuse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mn-lt"/>
                          <a:ea typeface="Calibri"/>
                          <a:cs typeface="Arial"/>
                        </a:rPr>
                        <a:t>Being extremely withdrawn and non communicative or non responsive</a:t>
                      </a:r>
                      <a:endParaRPr lang="en-US" sz="1600" dirty="0">
                        <a:latin typeface="+mn-lt"/>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mn-lt"/>
                          <a:ea typeface="Calibri"/>
                          <a:cs typeface="Arial"/>
                        </a:rPr>
                        <a:t>Being emotionally upset or agitated</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02788">
                <a:tc>
                  <a:txBody>
                    <a:bodyPr/>
                    <a:lstStyle/>
                    <a:p>
                      <a:pPr marL="0" marR="0" algn="ctr">
                        <a:spcBef>
                          <a:spcPts val="0"/>
                        </a:spcBef>
                        <a:spcAft>
                          <a:spcPts val="0"/>
                        </a:spcAft>
                      </a:pPr>
                      <a:r>
                        <a:rPr lang="en-US" sz="1600" dirty="0">
                          <a:latin typeface="+mn-lt"/>
                          <a:ea typeface="Calibri"/>
                          <a:cs typeface="Times New Roman"/>
                        </a:rPr>
                        <a:t>Sexual Abuse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mn-lt"/>
                          <a:ea typeface="Calibri"/>
                          <a:cs typeface="Times New Roman"/>
                        </a:rPr>
                        <a:t>Bruises or bleeding around the breasts, genitals, or </a:t>
                      </a:r>
                      <a:r>
                        <a:rPr lang="en-US" sz="1600" dirty="0" smtClean="0">
                          <a:solidFill>
                            <a:srgbClr val="000000"/>
                          </a:solidFill>
                          <a:latin typeface="+mn-lt"/>
                          <a:ea typeface="Calibri"/>
                          <a:cs typeface="Times New Roman"/>
                        </a:rPr>
                        <a:t>anus </a:t>
                      </a:r>
                      <a:endParaRPr lang="en-US" sz="1600" dirty="0">
                        <a:latin typeface="+mn-lt"/>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mn-lt"/>
                          <a:ea typeface="Calibri"/>
                          <a:cs typeface="Times New Roman"/>
                        </a:rPr>
                        <a:t>Unexplained venereal disease or genital infections</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01394">
                <a:tc>
                  <a:txBody>
                    <a:bodyPr/>
                    <a:lstStyle/>
                    <a:p>
                      <a:pPr marL="0" marR="0" algn="ctr">
                        <a:spcBef>
                          <a:spcPts val="0"/>
                        </a:spcBef>
                        <a:spcAft>
                          <a:spcPts val="0"/>
                        </a:spcAft>
                      </a:pPr>
                      <a:r>
                        <a:rPr lang="en-US" sz="1600" dirty="0">
                          <a:latin typeface="+mn-lt"/>
                          <a:ea typeface="Calibri"/>
                          <a:cs typeface="Times New Roman"/>
                        </a:rPr>
                        <a:t>Neglect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mn-lt"/>
                          <a:ea typeface="Calibri"/>
                          <a:cs typeface="Times New Roman"/>
                        </a:rPr>
                        <a:t>Unsanitary and unsafe living conditions</a:t>
                      </a:r>
                      <a:endParaRPr lang="en-US" sz="1600" dirty="0">
                        <a:latin typeface="+mn-lt"/>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mn-lt"/>
                          <a:ea typeface="Calibri"/>
                          <a:cs typeface="Times New Roman"/>
                        </a:rPr>
                        <a:t>Unattended or untreated health problems</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7" name="TextBox 6"/>
          <p:cNvSpPr txBox="1"/>
          <p:nvPr/>
        </p:nvSpPr>
        <p:spPr>
          <a:xfrm>
            <a:off x="533400" y="1676400"/>
            <a:ext cx="7696200" cy="369332"/>
          </a:xfrm>
          <a:prstGeom prst="rect">
            <a:avLst/>
          </a:prstGeom>
          <a:noFill/>
        </p:spPr>
        <p:txBody>
          <a:bodyPr wrap="square" rtlCol="0">
            <a:spAutoFit/>
          </a:bodyPr>
          <a:lstStyle/>
          <a:p>
            <a:pPr algn="ctr"/>
            <a:r>
              <a:rPr lang="en-US" dirty="0"/>
              <a:t>Key Point Reminder: Take an elder’s allegation of abuse seriously!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Elder Abuse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13</a:t>
            </a:fld>
            <a:endParaRPr lang="en-US"/>
          </a:p>
        </p:txBody>
      </p:sp>
      <p:graphicFrame>
        <p:nvGraphicFramePr>
          <p:cNvPr id="5" name="Table 4"/>
          <p:cNvGraphicFramePr>
            <a:graphicFrameLocks noGrp="1"/>
          </p:cNvGraphicFramePr>
          <p:nvPr/>
        </p:nvGraphicFramePr>
        <p:xfrm>
          <a:off x="228600" y="2133600"/>
          <a:ext cx="8686800" cy="4389120"/>
        </p:xfrm>
        <a:graphic>
          <a:graphicData uri="http://schemas.openxmlformats.org/drawingml/2006/table">
            <a:tbl>
              <a:tblPr/>
              <a:tblGrid>
                <a:gridCol w="4230658">
                  <a:extLst>
                    <a:ext uri="{9D8B030D-6E8A-4147-A177-3AD203B41FA5}">
                      <a16:colId xmlns="" xmlns:a16="http://schemas.microsoft.com/office/drawing/2014/main" val="20000"/>
                    </a:ext>
                  </a:extLst>
                </a:gridCol>
                <a:gridCol w="4456142">
                  <a:extLst>
                    <a:ext uri="{9D8B030D-6E8A-4147-A177-3AD203B41FA5}">
                      <a16:colId xmlns="" xmlns:a16="http://schemas.microsoft.com/office/drawing/2014/main" val="20001"/>
                    </a:ext>
                  </a:extLst>
                </a:gridCol>
              </a:tblGrid>
              <a:tr h="219287">
                <a:tc>
                  <a:txBody>
                    <a:bodyPr/>
                    <a:lstStyle/>
                    <a:p>
                      <a:pPr marL="0" marR="0" algn="ctr">
                        <a:spcBef>
                          <a:spcPts val="0"/>
                        </a:spcBef>
                        <a:spcAft>
                          <a:spcPts val="0"/>
                        </a:spcAft>
                      </a:pPr>
                      <a:r>
                        <a:rPr lang="en-US" sz="1600" b="1" dirty="0">
                          <a:latin typeface="Tw Cen MT"/>
                          <a:ea typeface="Calibri"/>
                          <a:cs typeface="Times New Roman"/>
                        </a:rPr>
                        <a:t>Type of Abuse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spcBef>
                          <a:spcPts val="0"/>
                        </a:spcBef>
                        <a:spcAft>
                          <a:spcPts val="0"/>
                        </a:spcAft>
                      </a:pPr>
                      <a:r>
                        <a:rPr lang="en-US" sz="1600" b="1" dirty="0">
                          <a:solidFill>
                            <a:srgbClr val="000000"/>
                          </a:solidFill>
                          <a:latin typeface="Tw Cen MT"/>
                          <a:ea typeface="Calibri"/>
                          <a:cs typeface="Arial"/>
                        </a:rPr>
                        <a:t>Signs Abuse Might Be Occurring </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096433">
                <a:tc>
                  <a:txBody>
                    <a:bodyPr/>
                    <a:lstStyle/>
                    <a:p>
                      <a:pPr marL="0" marR="0" algn="ctr">
                        <a:spcBef>
                          <a:spcPts val="0"/>
                        </a:spcBef>
                        <a:spcAft>
                          <a:spcPts val="0"/>
                        </a:spcAft>
                      </a:pPr>
                      <a:r>
                        <a:rPr lang="en-US" sz="1600" dirty="0">
                          <a:latin typeface="Tw Cen MT"/>
                          <a:ea typeface="Calibri"/>
                          <a:cs typeface="Times New Roman"/>
                        </a:rPr>
                        <a:t>Financial Exploitation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Unexplained withdrawal of large sums of money by a person accompanying the elder</a:t>
                      </a:r>
                      <a:endParaRPr lang="en-US" sz="1600" dirty="0">
                        <a:latin typeface="Calibri"/>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Substandard care being provided or bills unpaid despite the availability of adequate financial resources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77147">
                <a:tc>
                  <a:txBody>
                    <a:bodyPr/>
                    <a:lstStyle/>
                    <a:p>
                      <a:pPr marL="0" marR="0" algn="ctr">
                        <a:spcBef>
                          <a:spcPts val="0"/>
                        </a:spcBef>
                        <a:spcAft>
                          <a:spcPts val="0"/>
                        </a:spcAft>
                      </a:pPr>
                      <a:r>
                        <a:rPr lang="en-US" sz="1600" dirty="0">
                          <a:latin typeface="Tw Cen MT"/>
                          <a:ea typeface="Calibri"/>
                          <a:cs typeface="Times New Roman"/>
                        </a:rPr>
                        <a:t>Stalking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latin typeface="Tw Cen MT"/>
                          <a:ea typeface="Calibri"/>
                          <a:cs typeface="Times New Roman"/>
                        </a:rPr>
                        <a:t>Appearing at a person’s home, business, or other places the victim normally frequents</a:t>
                      </a:r>
                      <a:endParaRPr lang="en-US" sz="1600" dirty="0">
                        <a:latin typeface="Calibri"/>
                        <a:ea typeface="Calibri"/>
                        <a:cs typeface="Times New Roman"/>
                      </a:endParaRPr>
                    </a:p>
                    <a:p>
                      <a:pPr marL="342900" marR="0" lvl="0" indent="-342900">
                        <a:spcBef>
                          <a:spcPts val="0"/>
                        </a:spcBef>
                        <a:spcAft>
                          <a:spcPts val="0"/>
                        </a:spcAft>
                        <a:buFont typeface="Symbol"/>
                        <a:buChar char=""/>
                      </a:pPr>
                      <a:r>
                        <a:rPr lang="en-US" sz="1600" dirty="0">
                          <a:latin typeface="Tw Cen MT"/>
                          <a:ea typeface="Calibri"/>
                          <a:cs typeface="Times New Roman"/>
                        </a:rPr>
                        <a:t>Leaving multiple written notes, phone messages, e-mails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77147">
                <a:tc>
                  <a:txBody>
                    <a:bodyPr/>
                    <a:lstStyle/>
                    <a:p>
                      <a:pPr marL="0" marR="0" algn="ctr">
                        <a:spcBef>
                          <a:spcPts val="0"/>
                        </a:spcBef>
                        <a:spcAft>
                          <a:spcPts val="0"/>
                        </a:spcAft>
                      </a:pPr>
                      <a:r>
                        <a:rPr lang="en-US" sz="1600" dirty="0">
                          <a:latin typeface="Tw Cen MT"/>
                          <a:ea typeface="Calibri"/>
                          <a:cs typeface="Times New Roman"/>
                        </a:rPr>
                        <a:t>Abandonment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The desertion of an elder at a hospital, a nursing facility, or other similar institution</a:t>
                      </a:r>
                      <a:endParaRPr lang="en-US" sz="1600" dirty="0">
                        <a:latin typeface="Calibri"/>
                        <a:ea typeface="Calibri"/>
                        <a:cs typeface="Times New Roman"/>
                      </a:endParaRPr>
                    </a:p>
                    <a:p>
                      <a:pPr marL="342900" marR="0" lvl="0" indent="-342900">
                        <a:spcBef>
                          <a:spcPts val="0"/>
                        </a:spcBef>
                        <a:spcAft>
                          <a:spcPts val="0"/>
                        </a:spcAft>
                        <a:buFont typeface="Symbol"/>
                        <a:buChar char=""/>
                      </a:pPr>
                      <a:r>
                        <a:rPr lang="en-US" sz="1600" dirty="0">
                          <a:latin typeface="Tw Cen MT"/>
                          <a:ea typeface="Calibri"/>
                          <a:cs typeface="Times New Roman"/>
                        </a:rPr>
                        <a:t>The desertion of an elder at a shopping center or other public location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771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a:ea typeface="Calibri"/>
                          <a:cs typeface="Times New Roman"/>
                        </a:rPr>
                        <a:t>Self-Neglect (not a crime - no perpetrator</a:t>
                      </a:r>
                      <a:r>
                        <a:rPr lang="en-US" sz="1600" dirty="0" smtClean="0">
                          <a:latin typeface="Tw Cen MT"/>
                          <a:ea typeface="Calibri"/>
                          <a:cs typeface="Times New Roman"/>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latin typeface="Tw Cen MT"/>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Key Point Reminder: Competent people have the right to make unwise decisions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Dehydration, malnutrition, untreated or improperly attended medical conditions, and poor personal hygiene</a:t>
                      </a:r>
                      <a:endParaRPr lang="en-US" sz="1600" dirty="0">
                        <a:latin typeface="Calibri"/>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Grossly inadequate housing or homelessness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a:t>
            </a:r>
            <a:r>
              <a:rPr lang="en-US" dirty="0" smtClean="0"/>
              <a:t>1 – </a:t>
            </a:r>
            <a:r>
              <a:rPr lang="en-US" dirty="0"/>
              <a:t>Ms. Ivy</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14</a:t>
            </a:fld>
            <a:endParaRPr lang="en-US"/>
          </a:p>
        </p:txBody>
      </p:sp>
      <p:sp>
        <p:nvSpPr>
          <p:cNvPr id="4" name="Content Placeholder 3"/>
          <p:cNvSpPr>
            <a:spLocks noGrp="1"/>
          </p:cNvSpPr>
          <p:nvPr>
            <p:ph sz="quarter" idx="1"/>
          </p:nvPr>
        </p:nvSpPr>
        <p:spPr/>
        <p:txBody>
          <a:bodyPr/>
          <a:lstStyle/>
          <a:p>
            <a:r>
              <a:rPr lang="en-US" dirty="0"/>
              <a:t>Ms. Ivy has her hair done every </a:t>
            </a:r>
            <a:r>
              <a:rPr lang="en-US" dirty="0" smtClean="0"/>
              <a:t>Tuesday.</a:t>
            </a:r>
            <a:endParaRPr lang="en-US" dirty="0"/>
          </a:p>
          <a:p>
            <a:r>
              <a:rPr lang="en-US" dirty="0"/>
              <a:t>A few months ago, she said her son lost his </a:t>
            </a:r>
            <a:r>
              <a:rPr lang="en-US" dirty="0" smtClean="0"/>
              <a:t>job and was moving in with her.</a:t>
            </a:r>
            <a:endParaRPr lang="en-US" dirty="0"/>
          </a:p>
          <a:p>
            <a:r>
              <a:rPr lang="en-US" dirty="0" smtClean="0"/>
              <a:t>Since then, Ms. Ivy began missing or cancelling several appointments which is very unlike her.</a:t>
            </a:r>
            <a:endParaRPr lang="en-US" dirty="0"/>
          </a:p>
          <a:p>
            <a:r>
              <a:rPr lang="en-US" dirty="0" smtClean="0"/>
              <a:t>When she returns, she is </a:t>
            </a:r>
            <a:r>
              <a:rPr lang="en-US" dirty="0"/>
              <a:t>disheveled and doesn’t have </a:t>
            </a:r>
            <a:r>
              <a:rPr lang="en-US" dirty="0" smtClean="0"/>
              <a:t>money.</a:t>
            </a:r>
            <a:endParaRPr lang="en-US" dirty="0"/>
          </a:p>
          <a:p>
            <a:r>
              <a:rPr lang="en-US" dirty="0"/>
              <a:t>You notice her left arm appears </a:t>
            </a:r>
            <a:r>
              <a:rPr lang="en-US" dirty="0" smtClean="0"/>
              <a:t>sore.</a:t>
            </a: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a:t>
            </a:r>
            <a:r>
              <a:rPr lang="en-US" dirty="0" smtClean="0"/>
              <a:t>1 – </a:t>
            </a:r>
            <a:r>
              <a:rPr lang="en-US" dirty="0"/>
              <a:t>Ms. Ivy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15</a:t>
            </a:fld>
            <a:endParaRPr lang="en-US"/>
          </a:p>
        </p:txBody>
      </p:sp>
      <p:sp>
        <p:nvSpPr>
          <p:cNvPr id="6" name="Content Placeholder 5"/>
          <p:cNvSpPr>
            <a:spLocks noGrp="1"/>
          </p:cNvSpPr>
          <p:nvPr>
            <p:ph sz="quarter" idx="1"/>
          </p:nvPr>
        </p:nvSpPr>
        <p:spPr/>
        <p:txBody>
          <a:bodyPr/>
          <a:lstStyle/>
          <a:p>
            <a:r>
              <a:rPr lang="en-US" dirty="0"/>
              <a:t>What types of abuse could be occurring?</a:t>
            </a:r>
          </a:p>
          <a:p>
            <a:pPr lvl="1"/>
            <a:r>
              <a:rPr lang="en-US" dirty="0"/>
              <a:t>Physical Abuse</a:t>
            </a:r>
          </a:p>
          <a:p>
            <a:pPr lvl="1"/>
            <a:r>
              <a:rPr lang="en-US" dirty="0"/>
              <a:t>Emotional Abuse</a:t>
            </a:r>
          </a:p>
          <a:p>
            <a:pPr lvl="1"/>
            <a:r>
              <a:rPr lang="en-US" dirty="0"/>
              <a:t>Neglect</a:t>
            </a:r>
          </a:p>
          <a:p>
            <a:pPr lvl="1"/>
            <a:r>
              <a:rPr lang="en-US" dirty="0"/>
              <a:t>Financial Exploitation</a:t>
            </a:r>
          </a:p>
          <a:p>
            <a:pPr lvl="1">
              <a:buNone/>
            </a:pPr>
            <a:endParaRPr lang="en-US" dirty="0"/>
          </a:p>
        </p:txBody>
      </p:sp>
      <p:pic>
        <p:nvPicPr>
          <p:cNvPr id="25601" name="Picture 1" descr="C:\Users\winberry\AppData\Local\Microsoft\Windows\Temporary Internet Files\Content.IE5\LHK287VV\older_woman_smelling_rose[1].jpg"/>
          <p:cNvPicPr>
            <a:picLocks noChangeAspect="1" noChangeArrowheads="1"/>
          </p:cNvPicPr>
          <p:nvPr/>
        </p:nvPicPr>
        <p:blipFill>
          <a:blip r:embed="rId2" cstate="print"/>
          <a:srcRect r="37999"/>
          <a:stretch>
            <a:fillRect/>
          </a:stretch>
        </p:blipFill>
        <p:spPr bwMode="auto">
          <a:xfrm>
            <a:off x="5638800" y="2286000"/>
            <a:ext cx="2459684" cy="3733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16</a:t>
            </a:fld>
            <a:endParaRPr lang="en-US"/>
          </a:p>
        </p:txBody>
      </p:sp>
      <p:sp>
        <p:nvSpPr>
          <p:cNvPr id="4" name="Content Placeholder 3"/>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Reporting Elder Abuse</a:t>
            </a:r>
          </a:p>
        </p:txBody>
      </p:sp>
      <p:sp>
        <p:nvSpPr>
          <p:cNvPr id="4" name="Slide Number Placeholder 3"/>
          <p:cNvSpPr>
            <a:spLocks noGrp="1"/>
          </p:cNvSpPr>
          <p:nvPr>
            <p:ph type="sldNum" sz="quarter" idx="11"/>
          </p:nvPr>
        </p:nvSpPr>
        <p:spPr/>
        <p:txBody>
          <a:bodyPr/>
          <a:lstStyle/>
          <a:p>
            <a:fld id="{4927D6C5-9781-4990-8499-7370ED06FC4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Protective Services </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18</a:t>
            </a:fld>
            <a:endParaRPr lang="en-US"/>
          </a:p>
        </p:txBody>
      </p:sp>
      <p:sp>
        <p:nvSpPr>
          <p:cNvPr id="13" name="Rectangle 12"/>
          <p:cNvSpPr/>
          <p:nvPr/>
        </p:nvSpPr>
        <p:spPr>
          <a:xfrm>
            <a:off x="7391400" y="609600"/>
            <a:ext cx="1138453" cy="369332"/>
          </a:xfrm>
          <a:prstGeom prst="rect">
            <a:avLst/>
          </a:prstGeom>
        </p:spPr>
        <p:txBody>
          <a:bodyPr wrap="none">
            <a:spAutoFit/>
          </a:bodyPr>
          <a:lstStyle/>
          <a:p>
            <a:pPr algn="ctr"/>
            <a:r>
              <a:rPr lang="en-US" dirty="0" smtClean="0">
                <a:hlinkClick r:id="rId2"/>
              </a:rPr>
              <a:t>Video Link</a:t>
            </a:r>
            <a:endParaRPr lang="en-US" dirty="0"/>
          </a:p>
        </p:txBody>
      </p:sp>
      <p:sp>
        <p:nvSpPr>
          <p:cNvPr id="6" name="Content Placeholder 5"/>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Protective Services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19</a:t>
            </a:fld>
            <a:endParaRPr lang="en-US"/>
          </a:p>
        </p:txBody>
      </p:sp>
      <p:sp>
        <p:nvSpPr>
          <p:cNvPr id="4" name="Content Placeholder 3"/>
          <p:cNvSpPr>
            <a:spLocks noGrp="1"/>
          </p:cNvSpPr>
          <p:nvPr>
            <p:ph sz="quarter" idx="1"/>
          </p:nvPr>
        </p:nvSpPr>
        <p:spPr/>
        <p:txBody>
          <a:bodyPr/>
          <a:lstStyle/>
          <a:p>
            <a:r>
              <a:rPr lang="en-US" dirty="0" smtClean="0"/>
              <a:t>Key Point Reminder: Reporting suspected elder abuse to Adult Protective Services is mandatory under state law </a:t>
            </a:r>
          </a:p>
          <a:p>
            <a:pPr>
              <a:buNone/>
            </a:pPr>
            <a:endParaRPr lang="en-US" dirty="0"/>
          </a:p>
        </p:txBody>
      </p:sp>
      <p:pic>
        <p:nvPicPr>
          <p:cNvPr id="5" name="Picture 4" descr="old-lady-845225_640.jpg"/>
          <p:cNvPicPr>
            <a:picLocks noChangeAspect="1"/>
          </p:cNvPicPr>
          <p:nvPr/>
        </p:nvPicPr>
        <p:blipFill>
          <a:blip r:embed="rId2" cstate="print"/>
          <a:stretch>
            <a:fillRect/>
          </a:stretch>
        </p:blipFill>
        <p:spPr>
          <a:xfrm>
            <a:off x="4953000" y="3581400"/>
            <a:ext cx="3392245" cy="2252663"/>
          </a:xfrm>
          <a:prstGeom prst="rect">
            <a:avLst/>
          </a:prstGeom>
        </p:spPr>
      </p:pic>
    </p:spTree>
    <p:extLst>
      <p:ext uri="{BB962C8B-B14F-4D97-AF65-F5344CB8AC3E}">
        <p14:creationId xmlns="" xmlns:p14="http://schemas.microsoft.com/office/powerpoint/2010/main" val="2598814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458200" cy="990600"/>
          </a:xfrm>
        </p:spPr>
        <p:txBody>
          <a:bodyPr>
            <a:normAutofit/>
          </a:bodyPr>
          <a:lstStyle/>
          <a:p>
            <a:r>
              <a:rPr lang="en-US" dirty="0"/>
              <a:t>Mickey’s Story</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2</a:t>
            </a:fld>
            <a:endParaRPr lang="en-US"/>
          </a:p>
        </p:txBody>
      </p:sp>
      <p:sp>
        <p:nvSpPr>
          <p:cNvPr id="6" name="TextBox 5"/>
          <p:cNvSpPr txBox="1"/>
          <p:nvPr/>
        </p:nvSpPr>
        <p:spPr>
          <a:xfrm>
            <a:off x="0" y="6477000"/>
            <a:ext cx="4495800" cy="246221"/>
          </a:xfrm>
          <a:prstGeom prst="rect">
            <a:avLst/>
          </a:prstGeom>
          <a:noFill/>
        </p:spPr>
        <p:txBody>
          <a:bodyPr wrap="square" rtlCol="0">
            <a:spAutoFit/>
          </a:bodyPr>
          <a:lstStyle/>
          <a:p>
            <a:r>
              <a:rPr lang="en-US" sz="1000" dirty="0"/>
              <a:t>Photo Credit: Click Americana</a:t>
            </a:r>
          </a:p>
        </p:txBody>
      </p:sp>
      <p:pic>
        <p:nvPicPr>
          <p:cNvPr id="9" name="Content Placeholder 8" descr="mickey-rooney-babes-in-arms-1939-400x558.jpg"/>
          <p:cNvPicPr>
            <a:picLocks noGrp="1" noChangeAspect="1"/>
          </p:cNvPicPr>
          <p:nvPr>
            <p:ph sz="quarter" idx="1"/>
          </p:nvPr>
        </p:nvPicPr>
        <p:blipFill>
          <a:blip r:embed="rId3" cstate="print"/>
          <a:stretch>
            <a:fillRect/>
          </a:stretch>
        </p:blipFill>
        <p:spPr>
          <a:xfrm>
            <a:off x="3276600" y="1981200"/>
            <a:ext cx="2895054" cy="4038600"/>
          </a:xfrm>
        </p:spPr>
      </p:pic>
      <p:sp>
        <p:nvSpPr>
          <p:cNvPr id="7" name="Rectangle 6"/>
          <p:cNvSpPr/>
          <p:nvPr/>
        </p:nvSpPr>
        <p:spPr>
          <a:xfrm>
            <a:off x="5257800" y="533400"/>
            <a:ext cx="4572000" cy="523220"/>
          </a:xfrm>
          <a:prstGeom prst="rect">
            <a:avLst/>
          </a:prstGeom>
        </p:spPr>
        <p:txBody>
          <a:bodyPr>
            <a:spAutoFit/>
          </a:bodyPr>
          <a:lstStyle/>
          <a:p>
            <a:pPr algn="ctr"/>
            <a:r>
              <a:rPr lang="en-US" sz="2800" dirty="0">
                <a:hlinkClick r:id="rId4"/>
              </a:rPr>
              <a:t>Video Link</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Elder Abuse</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20</a:t>
            </a:fld>
            <a:endParaRPr lang="en-US"/>
          </a:p>
        </p:txBody>
      </p:sp>
      <p:sp>
        <p:nvSpPr>
          <p:cNvPr id="3" name="Content Placeholder 2"/>
          <p:cNvSpPr>
            <a:spLocks noGrp="1"/>
          </p:cNvSpPr>
          <p:nvPr>
            <p:ph sz="quarter" idx="1"/>
          </p:nvPr>
        </p:nvSpPr>
        <p:spPr/>
        <p:txBody>
          <a:bodyPr/>
          <a:lstStyle/>
          <a:p>
            <a:r>
              <a:rPr lang="en-US" dirty="0"/>
              <a:t>Primary: </a:t>
            </a:r>
            <a:r>
              <a:rPr lang="en-US" dirty="0">
                <a:hlinkClick r:id="rId2"/>
              </a:rPr>
              <a:t>Adult Protective Service or APS</a:t>
            </a:r>
            <a:endParaRPr lang="en-US" dirty="0"/>
          </a:p>
          <a:p>
            <a:pPr lvl="1"/>
            <a:r>
              <a:rPr lang="en-US" dirty="0" smtClean="0"/>
              <a:t>Will tell you if the case is screened out or assigned</a:t>
            </a:r>
            <a:endParaRPr lang="en-US" dirty="0"/>
          </a:p>
          <a:p>
            <a:pPr lvl="1"/>
            <a:r>
              <a:rPr lang="en-US" sz="2400" dirty="0"/>
              <a:t>1-888-277-8366 or </a:t>
            </a:r>
            <a:r>
              <a:rPr lang="en-US" sz="2400" dirty="0">
                <a:hlinkClick r:id="rId3"/>
              </a:rPr>
              <a:t>https://</a:t>
            </a:r>
            <a:r>
              <a:rPr lang="en-US" sz="2400" dirty="0" smtClean="0">
                <a:hlinkClick r:id="rId3"/>
              </a:rPr>
              <a:t>reportadultabuse.dhs.tn.gov</a:t>
            </a:r>
            <a:endParaRPr lang="en-US" sz="2400" dirty="0" smtClean="0"/>
          </a:p>
          <a:p>
            <a:pPr lvl="1">
              <a:buNone/>
            </a:pPr>
            <a:r>
              <a:rPr lang="en-US" sz="2400" dirty="0" smtClean="0"/>
              <a:t> </a:t>
            </a:r>
            <a:endParaRPr lang="en-US" sz="2400" dirty="0"/>
          </a:p>
          <a:p>
            <a:r>
              <a:rPr lang="en-US" dirty="0"/>
              <a:t>Secondary: </a:t>
            </a:r>
          </a:p>
          <a:p>
            <a:pPr lvl="1"/>
            <a:r>
              <a:rPr lang="en-US" dirty="0">
                <a:hlinkClick r:id="rId4"/>
              </a:rPr>
              <a:t>Knoxville Police Department</a:t>
            </a:r>
            <a:r>
              <a:rPr lang="en-US" dirty="0"/>
              <a:t>, 865-215-6810</a:t>
            </a:r>
          </a:p>
          <a:p>
            <a:pPr lvl="1"/>
            <a:r>
              <a:rPr lang="en-US" dirty="0">
                <a:hlinkClick r:id="rId5"/>
              </a:rPr>
              <a:t>Knox County Sheriff’s Office</a:t>
            </a:r>
            <a:r>
              <a:rPr lang="en-US" dirty="0"/>
              <a:t>, 865-215-6820</a:t>
            </a:r>
          </a:p>
          <a:p>
            <a:pPr lvl="1"/>
            <a:r>
              <a:rPr lang="en-US" sz="2200" dirty="0">
                <a:hlinkClick r:id="rId6"/>
              </a:rPr>
              <a:t>Knox County District Attorney General’s Office</a:t>
            </a:r>
            <a:r>
              <a:rPr lang="en-US" sz="2200" dirty="0"/>
              <a:t>, 865-215-2515</a:t>
            </a:r>
          </a:p>
          <a:p>
            <a:pPr lvl="1"/>
            <a:r>
              <a:rPr lang="en-US" dirty="0"/>
              <a:t>Social Service Agencies (Obtaining Services)</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21</a:t>
            </a:fld>
            <a:endParaRPr lang="en-US"/>
          </a:p>
        </p:txBody>
      </p:sp>
      <p:sp>
        <p:nvSpPr>
          <p:cNvPr id="4" name="Content Placeholder 3"/>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Responding to Elder Abuse</a:t>
            </a:r>
          </a:p>
        </p:txBody>
      </p:sp>
      <p:sp>
        <p:nvSpPr>
          <p:cNvPr id="4" name="Slide Number Placeholder 3"/>
          <p:cNvSpPr>
            <a:spLocks noGrp="1"/>
          </p:cNvSpPr>
          <p:nvPr>
            <p:ph type="sldNum" sz="quarter" idx="11"/>
          </p:nvPr>
        </p:nvSpPr>
        <p:spPr/>
        <p:txBody>
          <a:bodyPr/>
          <a:lstStyle/>
          <a:p>
            <a:fld id="{4927D6C5-9781-4990-8499-7370ED06FC4F}" type="slidenum">
              <a:rPr lang="en-US" smtClean="0"/>
              <a:pPr/>
              <a:t>22</a:t>
            </a:fld>
            <a:endParaRPr lang="en-US"/>
          </a:p>
        </p:txBody>
      </p:sp>
    </p:spTree>
    <p:extLst>
      <p:ext uri="{BB962C8B-B14F-4D97-AF65-F5344CB8AC3E}">
        <p14:creationId xmlns="" xmlns:p14="http://schemas.microsoft.com/office/powerpoint/2010/main" val="447205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Remedies for Elder Abuse</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23</a:t>
            </a:fld>
            <a:endParaRPr lang="en-US" dirty="0"/>
          </a:p>
        </p:txBody>
      </p:sp>
      <p:sp>
        <p:nvSpPr>
          <p:cNvPr id="3" name="Content Placeholder 2"/>
          <p:cNvSpPr>
            <a:spLocks noGrp="1"/>
          </p:cNvSpPr>
          <p:nvPr>
            <p:ph sz="quarter" idx="1"/>
          </p:nvPr>
        </p:nvSpPr>
        <p:spPr/>
        <p:txBody>
          <a:bodyPr>
            <a:normAutofit/>
          </a:bodyPr>
          <a:lstStyle/>
          <a:p>
            <a:r>
              <a:rPr lang="en-US" dirty="0"/>
              <a:t>Powers of Attorney</a:t>
            </a:r>
          </a:p>
          <a:p>
            <a:r>
              <a:rPr lang="en-US" dirty="0"/>
              <a:t>Guardianship/Conservatorship</a:t>
            </a:r>
          </a:p>
          <a:p>
            <a:r>
              <a:rPr lang="en-US" dirty="0"/>
              <a:t>Social Security Administration Payee</a:t>
            </a:r>
          </a:p>
          <a:p>
            <a:r>
              <a:rPr lang="en-US" dirty="0"/>
              <a:t>Order of Protection</a:t>
            </a:r>
          </a:p>
          <a:p>
            <a:r>
              <a:rPr lang="en-US" dirty="0"/>
              <a:t>Detainer </a:t>
            </a:r>
            <a:r>
              <a:rPr lang="en-US" dirty="0" smtClean="0"/>
              <a:t>Warrant</a:t>
            </a:r>
          </a:p>
          <a:p>
            <a:r>
              <a:rPr lang="en-US" dirty="0" smtClean="0"/>
              <a:t>Ombudsman </a:t>
            </a:r>
            <a:endParaRPr lang="en-US" dirty="0"/>
          </a:p>
          <a:p>
            <a:pPr>
              <a:buNone/>
            </a:pPr>
            <a:endParaRPr lang="en-US" dirty="0"/>
          </a:p>
          <a:p>
            <a:endParaRPr lang="en-US" dirty="0"/>
          </a:p>
        </p:txBody>
      </p:sp>
      <p:pic>
        <p:nvPicPr>
          <p:cNvPr id="6" name="Picture 5" descr="Hispanic Man.jpg"/>
          <p:cNvPicPr>
            <a:picLocks noChangeAspect="1"/>
          </p:cNvPicPr>
          <p:nvPr/>
        </p:nvPicPr>
        <p:blipFill>
          <a:blip r:embed="rId2" cstate="print"/>
          <a:stretch>
            <a:fillRect/>
          </a:stretch>
        </p:blipFill>
        <p:spPr>
          <a:xfrm>
            <a:off x="4800600" y="3733800"/>
            <a:ext cx="3393874" cy="22431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Powers of Attorney</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24</a:t>
            </a:fld>
            <a:endParaRPr lang="en-US"/>
          </a:p>
        </p:txBody>
      </p:sp>
      <p:sp>
        <p:nvSpPr>
          <p:cNvPr id="4" name="Content Placeholder 3"/>
          <p:cNvSpPr>
            <a:spLocks noGrp="1"/>
          </p:cNvSpPr>
          <p:nvPr>
            <p:ph sz="quarter" idx="1"/>
          </p:nvPr>
        </p:nvSpPr>
        <p:spPr/>
        <p:txBody>
          <a:bodyPr>
            <a:normAutofit/>
          </a:bodyPr>
          <a:lstStyle/>
          <a:p>
            <a:r>
              <a:rPr lang="en-US" dirty="0" smtClean="0"/>
              <a:t>A legal tool that allows another person the option to make financial and/or health care decisions on your </a:t>
            </a:r>
            <a:r>
              <a:rPr lang="en-US" smtClean="0"/>
              <a:t>behalf or in </a:t>
            </a:r>
            <a:r>
              <a:rPr lang="en-US" dirty="0" smtClean="0"/>
              <a:t>addition to yourself</a:t>
            </a:r>
          </a:p>
          <a:p>
            <a:endParaRPr lang="en-US" dirty="0" smtClean="0"/>
          </a:p>
          <a:p>
            <a:pPr>
              <a:buNone/>
            </a:pPr>
            <a:endParaRPr lang="en-US" dirty="0" smtClean="0"/>
          </a:p>
          <a:p>
            <a:r>
              <a:rPr lang="en-US" dirty="0" smtClean="0"/>
              <a:t>For </a:t>
            </a:r>
            <a:r>
              <a:rPr lang="en-US" dirty="0"/>
              <a:t>More Information Contact:</a:t>
            </a:r>
          </a:p>
          <a:p>
            <a:pPr lvl="1"/>
            <a:r>
              <a:rPr lang="en-US" dirty="0"/>
              <a:t>Legal Aid of East Tennessee, 865-637-0484 </a:t>
            </a:r>
          </a:p>
          <a:p>
            <a:pPr lvl="1"/>
            <a:r>
              <a:rPr lang="en-US" dirty="0"/>
              <a:t>The Lawyer Referral and Information Service of the Knoxville Bar Association, 865-522-7501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Guardianship/Conservatorship</a:t>
            </a:r>
            <a:br>
              <a:rPr lang="en-US"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25</a:t>
            </a:fld>
            <a:endParaRPr lang="en-US"/>
          </a:p>
        </p:txBody>
      </p:sp>
      <p:sp>
        <p:nvSpPr>
          <p:cNvPr id="4" name="Content Placeholder 3"/>
          <p:cNvSpPr>
            <a:spLocks noGrp="1"/>
          </p:cNvSpPr>
          <p:nvPr>
            <p:ph sz="quarter" idx="1"/>
          </p:nvPr>
        </p:nvSpPr>
        <p:spPr>
          <a:xfrm>
            <a:off x="612648" y="1600200"/>
            <a:ext cx="8153400" cy="5257800"/>
          </a:xfrm>
        </p:spPr>
        <p:txBody>
          <a:bodyPr>
            <a:normAutofit/>
          </a:bodyPr>
          <a:lstStyle/>
          <a:p>
            <a:r>
              <a:rPr lang="en-US" dirty="0" smtClean="0"/>
              <a:t>Guardianship: Government</a:t>
            </a:r>
          </a:p>
          <a:p>
            <a:r>
              <a:rPr lang="en-US" dirty="0" smtClean="0"/>
              <a:t>Conservatorship: Private individual</a:t>
            </a:r>
          </a:p>
          <a:p>
            <a:r>
              <a:rPr lang="en-US" dirty="0" smtClean="0"/>
              <a:t>Stronger tool than requires court appointment </a:t>
            </a:r>
          </a:p>
          <a:p>
            <a:pPr>
              <a:buNone/>
            </a:pPr>
            <a:endParaRPr lang="en-US" dirty="0" smtClean="0"/>
          </a:p>
          <a:p>
            <a:pPr>
              <a:buNone/>
            </a:pPr>
            <a:endParaRPr lang="en-US" dirty="0"/>
          </a:p>
          <a:p>
            <a:r>
              <a:rPr lang="en-US" dirty="0" smtClean="0"/>
              <a:t>For </a:t>
            </a:r>
            <a:r>
              <a:rPr lang="en-US" dirty="0"/>
              <a:t>More Information Contact:</a:t>
            </a:r>
          </a:p>
          <a:p>
            <a:pPr lvl="1"/>
            <a:r>
              <a:rPr lang="en-US" dirty="0"/>
              <a:t>Legal Aid of East Tennessee, 865-637-0484 </a:t>
            </a:r>
          </a:p>
          <a:p>
            <a:pPr lvl="1"/>
            <a:r>
              <a:rPr lang="en-US" dirty="0"/>
              <a:t>The Lawyer Referral and Information Service of the Knoxville Bar Association, 865-522-7501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Social Security Administration Payee</a:t>
            </a:r>
            <a:br>
              <a:rPr lang="en-US"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26</a:t>
            </a:fld>
            <a:endParaRPr lang="en-US"/>
          </a:p>
        </p:txBody>
      </p:sp>
      <p:sp>
        <p:nvSpPr>
          <p:cNvPr id="4" name="Content Placeholder 3"/>
          <p:cNvSpPr>
            <a:spLocks noGrp="1"/>
          </p:cNvSpPr>
          <p:nvPr>
            <p:ph sz="quarter" idx="1"/>
          </p:nvPr>
        </p:nvSpPr>
        <p:spPr/>
        <p:txBody>
          <a:bodyPr>
            <a:normAutofit/>
          </a:bodyPr>
          <a:lstStyle/>
          <a:p>
            <a:r>
              <a:rPr lang="en-US" dirty="0" smtClean="0"/>
              <a:t>An individual or organization that receives and manages a vulnerable person’s SSA funds</a:t>
            </a:r>
          </a:p>
          <a:p>
            <a:endParaRPr lang="en-US" dirty="0" smtClean="0"/>
          </a:p>
          <a:p>
            <a:endParaRPr lang="en-US" dirty="0" smtClean="0"/>
          </a:p>
          <a:p>
            <a:pPr>
              <a:buNone/>
            </a:pPr>
            <a:endParaRPr lang="en-US" dirty="0" smtClean="0"/>
          </a:p>
          <a:p>
            <a:r>
              <a:rPr lang="en-US" dirty="0" smtClean="0"/>
              <a:t>For </a:t>
            </a:r>
            <a:r>
              <a:rPr lang="en-US" dirty="0"/>
              <a:t>More Information Contact:</a:t>
            </a:r>
          </a:p>
          <a:p>
            <a:pPr lvl="1"/>
            <a:r>
              <a:rPr lang="en-US" dirty="0"/>
              <a:t>Social Security Administration at 1-800-772-1213 (TTY 1-800-325-0778) </a:t>
            </a:r>
          </a:p>
          <a:p>
            <a:pPr lvl="1"/>
            <a:r>
              <a:rPr lang="en-US" dirty="0"/>
              <a:t>Visit www.socialsecurity.gov/payee</a:t>
            </a:r>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Order of Protection</a:t>
            </a:r>
            <a:br>
              <a:rPr lang="en-US"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27</a:t>
            </a:fld>
            <a:endParaRPr lang="en-US"/>
          </a:p>
        </p:txBody>
      </p:sp>
      <p:sp>
        <p:nvSpPr>
          <p:cNvPr id="4" name="Content Placeholder 3"/>
          <p:cNvSpPr>
            <a:spLocks noGrp="1"/>
          </p:cNvSpPr>
          <p:nvPr>
            <p:ph sz="quarter" idx="1"/>
          </p:nvPr>
        </p:nvSpPr>
        <p:spPr>
          <a:xfrm>
            <a:off x="612648" y="1600200"/>
            <a:ext cx="8153400" cy="5105400"/>
          </a:xfrm>
        </p:spPr>
        <p:txBody>
          <a:bodyPr>
            <a:normAutofit fontScale="77500" lnSpcReduction="20000"/>
          </a:bodyPr>
          <a:lstStyle/>
          <a:p>
            <a:r>
              <a:rPr lang="en-US" dirty="0"/>
              <a:t>What is an Order of Protection?</a:t>
            </a:r>
          </a:p>
          <a:p>
            <a:r>
              <a:rPr lang="en-US" dirty="0"/>
              <a:t>Who can petition for an Order of Protection?</a:t>
            </a:r>
          </a:p>
          <a:p>
            <a:pPr lvl="1"/>
            <a:r>
              <a:rPr lang="en-US" dirty="0"/>
              <a:t>Victims of domestic abuse in one of the following types of relationships:</a:t>
            </a:r>
          </a:p>
          <a:p>
            <a:pPr lvl="2"/>
            <a:r>
              <a:rPr lang="en-US" dirty="0"/>
              <a:t>Adults or minors who are current or former spouses</a:t>
            </a:r>
          </a:p>
          <a:p>
            <a:pPr lvl="2"/>
            <a:r>
              <a:rPr lang="en-US" dirty="0"/>
              <a:t>Adults or minors who live together or who have lived together</a:t>
            </a:r>
          </a:p>
          <a:p>
            <a:pPr lvl="2"/>
            <a:r>
              <a:rPr lang="en-US" dirty="0"/>
              <a:t>Adults or minors who are dating, have dated, or have had a sexual relationship</a:t>
            </a:r>
          </a:p>
          <a:p>
            <a:pPr lvl="2"/>
            <a:r>
              <a:rPr lang="en-US" dirty="0"/>
              <a:t>Adults or minors related by blood or by adoption</a:t>
            </a:r>
          </a:p>
          <a:p>
            <a:pPr lvl="2"/>
            <a:r>
              <a:rPr lang="en-US" dirty="0"/>
              <a:t>Children of a person in one of the above relationships</a:t>
            </a:r>
            <a:endParaRPr lang="en-US" sz="3000" dirty="0"/>
          </a:p>
          <a:p>
            <a:pPr lvl="1"/>
            <a:r>
              <a:rPr lang="en-US" dirty="0"/>
              <a:t>Stalking victims (regardless of relationship with the perpetrator)</a:t>
            </a:r>
          </a:p>
          <a:p>
            <a:pPr lvl="1"/>
            <a:r>
              <a:rPr lang="en-US" dirty="0"/>
              <a:t>Sexual assault victims (regardless of relationship with the perpetrator</a:t>
            </a:r>
            <a:r>
              <a:rPr lang="en-US" dirty="0" smtClean="0"/>
              <a:t>)</a:t>
            </a:r>
          </a:p>
          <a:p>
            <a:pPr lvl="1">
              <a:buNone/>
            </a:pPr>
            <a:endParaRPr lang="en-US" dirty="0" smtClean="0"/>
          </a:p>
          <a:p>
            <a:pPr lvl="1">
              <a:buNone/>
            </a:pPr>
            <a:endParaRPr lang="en-US" dirty="0"/>
          </a:p>
          <a:p>
            <a:r>
              <a:rPr lang="en-US" dirty="0"/>
              <a:t>For More Information Contact:</a:t>
            </a:r>
          </a:p>
          <a:p>
            <a:pPr lvl="1"/>
            <a:r>
              <a:rPr lang="en-US" dirty="0"/>
              <a:t>Family Justice Center, 865-215-6800</a:t>
            </a:r>
          </a:p>
          <a:p>
            <a:pPr lvl="1"/>
            <a:r>
              <a:rPr lang="en-US" dirty="0"/>
              <a:t>Helen Ross McNabb Center (domestic violence services), 865-637-8000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Detainer Warrant</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28</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smtClean="0"/>
              <a:t>A tool that home owners can use to have someone removed from their home</a:t>
            </a:r>
          </a:p>
          <a:p>
            <a:pPr lvl="1"/>
            <a:r>
              <a:rPr lang="en-US" dirty="0" smtClean="0"/>
              <a:t>Not immediate</a:t>
            </a:r>
          </a:p>
          <a:p>
            <a:pPr lvl="1"/>
            <a:r>
              <a:rPr lang="en-US" dirty="0" smtClean="0"/>
              <a:t>Let law enforcement remove abuser’s belongings</a:t>
            </a:r>
            <a:endParaRPr lang="en-US" dirty="0"/>
          </a:p>
          <a:p>
            <a:endParaRPr lang="en-US" dirty="0" smtClean="0"/>
          </a:p>
          <a:p>
            <a:endParaRPr lang="en-US" dirty="0" smtClean="0"/>
          </a:p>
          <a:p>
            <a:endParaRPr lang="en-US" dirty="0" smtClean="0"/>
          </a:p>
          <a:p>
            <a:endParaRPr lang="en-US" dirty="0" smtClean="0"/>
          </a:p>
          <a:p>
            <a:r>
              <a:rPr lang="en-US" dirty="0" smtClean="0"/>
              <a:t>For </a:t>
            </a:r>
            <a:r>
              <a:rPr lang="en-US" dirty="0"/>
              <a:t>More Information Contact:</a:t>
            </a:r>
          </a:p>
          <a:p>
            <a:pPr lvl="1"/>
            <a:r>
              <a:rPr lang="en-US" dirty="0"/>
              <a:t>Legal Aid of East Tennessee, 865-637-0484 </a:t>
            </a:r>
          </a:p>
          <a:p>
            <a:pPr lvl="1"/>
            <a:r>
              <a:rPr lang="en-US" dirty="0"/>
              <a:t>The Lawyer Referral and Information Service of the Knoxville Bar Association, 865-522-7501</a:t>
            </a:r>
          </a:p>
          <a:p>
            <a:pPr lvl="1">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Care Ombudsman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29</a:t>
            </a:fld>
            <a:endParaRPr lang="en-US"/>
          </a:p>
        </p:txBody>
      </p:sp>
      <p:sp>
        <p:nvSpPr>
          <p:cNvPr id="4" name="Content Placeholder 3"/>
          <p:cNvSpPr>
            <a:spLocks noGrp="1"/>
          </p:cNvSpPr>
          <p:nvPr>
            <p:ph sz="quarter" idx="1"/>
          </p:nvPr>
        </p:nvSpPr>
        <p:spPr/>
        <p:txBody>
          <a:bodyPr>
            <a:normAutofit/>
          </a:bodyPr>
          <a:lstStyle/>
          <a:p>
            <a:r>
              <a:rPr lang="en-US" dirty="0" smtClean="0"/>
              <a:t>Investigates allegations of abuse in long term care facilities</a:t>
            </a:r>
          </a:p>
          <a:p>
            <a:pPr lvl="1"/>
            <a:r>
              <a:rPr lang="en-US" dirty="0" smtClean="0"/>
              <a:t>Still report abuse to Adult Protective Services</a:t>
            </a:r>
          </a:p>
          <a:p>
            <a:pPr lvl="1">
              <a:buNone/>
            </a:pPr>
            <a:endParaRPr lang="en-US" dirty="0" smtClean="0"/>
          </a:p>
          <a:p>
            <a:endParaRPr lang="en-US" dirty="0" smtClean="0"/>
          </a:p>
          <a:p>
            <a:pPr>
              <a:buNone/>
            </a:pPr>
            <a:endParaRPr lang="en-US" dirty="0" smtClean="0"/>
          </a:p>
          <a:p>
            <a:r>
              <a:rPr lang="en-US" dirty="0" smtClean="0"/>
              <a:t>For More Information Contact: </a:t>
            </a:r>
          </a:p>
          <a:p>
            <a:pPr lvl="1"/>
            <a:r>
              <a:rPr lang="en-US" dirty="0" smtClean="0"/>
              <a:t>Long Term Care Ombudsman, (865) 691-2551 x4223</a:t>
            </a:r>
          </a:p>
          <a:p>
            <a:pPr lvl="1">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Mickey’s Story (Con.)</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3</a:t>
            </a:fld>
            <a:endParaRPr lang="en-US"/>
          </a:p>
        </p:txBody>
      </p:sp>
      <p:pic>
        <p:nvPicPr>
          <p:cNvPr id="5" name="Content Placeholder 4" descr="rooney older.png"/>
          <p:cNvPicPr>
            <a:picLocks noGrp="1" noChangeAspect="1"/>
          </p:cNvPicPr>
          <p:nvPr>
            <p:ph sz="quarter" idx="1"/>
          </p:nvPr>
        </p:nvPicPr>
        <p:blipFill>
          <a:blip r:embed="rId2" cstate="print"/>
          <a:stretch>
            <a:fillRect/>
          </a:stretch>
        </p:blipFill>
        <p:spPr>
          <a:xfrm>
            <a:off x="685800" y="2133600"/>
            <a:ext cx="4191000" cy="3143250"/>
          </a:xfrm>
        </p:spPr>
      </p:pic>
      <p:sp>
        <p:nvSpPr>
          <p:cNvPr id="6" name="TextBox 5"/>
          <p:cNvSpPr txBox="1"/>
          <p:nvPr/>
        </p:nvSpPr>
        <p:spPr>
          <a:xfrm>
            <a:off x="5638800" y="6400800"/>
            <a:ext cx="2895600" cy="246221"/>
          </a:xfrm>
          <a:prstGeom prst="rect">
            <a:avLst/>
          </a:prstGeom>
          <a:noFill/>
        </p:spPr>
        <p:txBody>
          <a:bodyPr wrap="square" rtlCol="0">
            <a:spAutoFit/>
          </a:bodyPr>
          <a:lstStyle/>
          <a:p>
            <a:r>
              <a:rPr lang="en-US" sz="1000" dirty="0"/>
              <a:t>Photo Credit: The Hollywood Reporter</a:t>
            </a:r>
          </a:p>
        </p:txBody>
      </p:sp>
      <p:pic>
        <p:nvPicPr>
          <p:cNvPr id="21506" name="Picture 2" descr="http://www.hollywoodreporter.com/sites/default/files/custom/Natalie/black%20eye%20January%209th%202012.jpg"/>
          <p:cNvPicPr>
            <a:picLocks noChangeAspect="1" noChangeArrowheads="1"/>
          </p:cNvPicPr>
          <p:nvPr/>
        </p:nvPicPr>
        <p:blipFill>
          <a:blip r:embed="rId3" cstate="print"/>
          <a:srcRect/>
          <a:stretch>
            <a:fillRect/>
          </a:stretch>
        </p:blipFill>
        <p:spPr bwMode="auto">
          <a:xfrm>
            <a:off x="5638800" y="1828800"/>
            <a:ext cx="2821399" cy="3810000"/>
          </a:xfrm>
          <a:prstGeom prst="rect">
            <a:avLst/>
          </a:prstGeom>
          <a:noFill/>
        </p:spPr>
      </p:pic>
      <p:sp>
        <p:nvSpPr>
          <p:cNvPr id="7" name="TextBox 6"/>
          <p:cNvSpPr txBox="1"/>
          <p:nvPr/>
        </p:nvSpPr>
        <p:spPr>
          <a:xfrm>
            <a:off x="457200" y="6400800"/>
            <a:ext cx="2895600" cy="246221"/>
          </a:xfrm>
          <a:prstGeom prst="rect">
            <a:avLst/>
          </a:prstGeom>
          <a:noFill/>
        </p:spPr>
        <p:txBody>
          <a:bodyPr wrap="square" rtlCol="0">
            <a:spAutoFit/>
          </a:bodyPr>
          <a:lstStyle/>
          <a:p>
            <a:r>
              <a:rPr lang="en-US" sz="1000" dirty="0"/>
              <a:t>Photo Credit: Paul </a:t>
            </a:r>
            <a:r>
              <a:rPr lang="en-US" sz="1000" dirty="0" err="1"/>
              <a:t>Morigi</a:t>
            </a:r>
            <a:r>
              <a:rPr lang="en-US" sz="1000" dirty="0"/>
              <a:t>/</a:t>
            </a:r>
            <a:r>
              <a:rPr lang="en-US" sz="1000" dirty="0" err="1"/>
              <a:t>WireImage</a:t>
            </a:r>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 Mr. Joe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30</a:t>
            </a:fld>
            <a:endParaRPr lang="en-US"/>
          </a:p>
        </p:txBody>
      </p:sp>
      <p:sp>
        <p:nvSpPr>
          <p:cNvPr id="4" name="Content Placeholder 3"/>
          <p:cNvSpPr>
            <a:spLocks noGrp="1"/>
          </p:cNvSpPr>
          <p:nvPr>
            <p:ph sz="quarter" idx="1"/>
          </p:nvPr>
        </p:nvSpPr>
        <p:spPr/>
        <p:txBody>
          <a:bodyPr/>
          <a:lstStyle/>
          <a:p>
            <a:r>
              <a:rPr lang="en-US" dirty="0" smtClean="0"/>
              <a:t>Mr. Joe owns his house and uses a wheelchair. </a:t>
            </a:r>
          </a:p>
          <a:p>
            <a:r>
              <a:rPr lang="en-US" dirty="0" smtClean="0"/>
              <a:t>His paid caregiver moves in.</a:t>
            </a:r>
          </a:p>
          <a:p>
            <a:r>
              <a:rPr lang="en-US" dirty="0" smtClean="0"/>
              <a:t>The caregiver begins dominating Mr. Joe and is hitting him. Mr. Joe wants the caregiver to leave.</a:t>
            </a:r>
          </a:p>
          <a:p>
            <a:r>
              <a:rPr lang="en-US" dirty="0" smtClean="0"/>
              <a:t>What remedies could he use? </a:t>
            </a:r>
          </a:p>
          <a:p>
            <a:endParaRPr lang="en-US" dirty="0"/>
          </a:p>
        </p:txBody>
      </p:sp>
      <p:pic>
        <p:nvPicPr>
          <p:cNvPr id="5" name="Picture 4" descr="people-887815_960_720.jpg"/>
          <p:cNvPicPr>
            <a:picLocks noChangeAspect="1"/>
          </p:cNvPicPr>
          <p:nvPr/>
        </p:nvPicPr>
        <p:blipFill>
          <a:blip r:embed="rId2" cstate="print"/>
          <a:stretch>
            <a:fillRect/>
          </a:stretch>
        </p:blipFill>
        <p:spPr>
          <a:xfrm>
            <a:off x="6629400" y="4191000"/>
            <a:ext cx="1828800" cy="2286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 Mr. Joe (Con.)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31</a:t>
            </a:fld>
            <a:endParaRPr lang="en-US"/>
          </a:p>
        </p:txBody>
      </p:sp>
      <p:sp>
        <p:nvSpPr>
          <p:cNvPr id="4" name="Content Placeholder 3"/>
          <p:cNvSpPr>
            <a:spLocks noGrp="1"/>
          </p:cNvSpPr>
          <p:nvPr>
            <p:ph sz="quarter" idx="1"/>
          </p:nvPr>
        </p:nvSpPr>
        <p:spPr/>
        <p:txBody>
          <a:bodyPr/>
          <a:lstStyle/>
          <a:p>
            <a:r>
              <a:rPr lang="en-US" dirty="0" smtClean="0"/>
              <a:t>Order of Protection</a:t>
            </a:r>
          </a:p>
          <a:p>
            <a:r>
              <a:rPr lang="en-US" dirty="0" smtClean="0"/>
              <a:t>Detainer Warrant</a:t>
            </a:r>
          </a:p>
          <a:p>
            <a:endParaRPr lang="en-US" dirty="0" smtClean="0"/>
          </a:p>
          <a:p>
            <a:endParaRPr lang="en-US" dirty="0" smtClean="0"/>
          </a:p>
          <a:p>
            <a:endParaRPr lang="en-US" dirty="0" smtClean="0"/>
          </a:p>
          <a:p>
            <a:endParaRPr lang="en-US" dirty="0" smtClean="0"/>
          </a:p>
          <a:p>
            <a:r>
              <a:rPr lang="en-US" dirty="0" smtClean="0"/>
              <a:t>Key Point Reminder: Consider your own assumptions on aging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32</a:t>
            </a:fld>
            <a:endParaRPr lang="en-US"/>
          </a:p>
        </p:txBody>
      </p:sp>
      <p:sp>
        <p:nvSpPr>
          <p:cNvPr id="3" name="Content Placeholder 2"/>
          <p:cNvSpPr>
            <a:spLocks noGrp="1"/>
          </p:cNvSpPr>
          <p:nvPr>
            <p:ph sz="quarter" idx="1"/>
          </p:nvPr>
        </p:nvSpPr>
        <p:spPr/>
        <p:txBody>
          <a:bodyPr>
            <a:normAutofit fontScale="85000" lnSpcReduction="10000"/>
          </a:bodyPr>
          <a:lstStyle/>
          <a:p>
            <a:r>
              <a:rPr lang="en-US" sz="2600" dirty="0">
                <a:hlinkClick r:id="rId2"/>
              </a:rPr>
              <a:t>CAC Office on Aging</a:t>
            </a:r>
            <a:r>
              <a:rPr lang="en-US" sz="2600" dirty="0"/>
              <a:t>, 865-524-2786</a:t>
            </a:r>
          </a:p>
          <a:p>
            <a:pPr lvl="1"/>
            <a:r>
              <a:rPr lang="en-US" dirty="0"/>
              <a:t>Publishes Knox County Senior Directory in print and online</a:t>
            </a:r>
          </a:p>
          <a:p>
            <a:pPr lvl="1"/>
            <a:r>
              <a:rPr lang="en-US" dirty="0"/>
              <a:t>20+ programs for older adults including mobile meals, Daily Living Center (adult day care), senior companions, and senior citizen information and referral.</a:t>
            </a:r>
          </a:p>
          <a:p>
            <a:r>
              <a:rPr lang="en-US" dirty="0">
                <a:hlinkClick r:id="rId3"/>
              </a:rPr>
              <a:t>Area Agency on Aging &amp; Disability (AAAD</a:t>
            </a:r>
            <a:r>
              <a:rPr lang="en-US" dirty="0"/>
              <a:t>), 866-836-6678</a:t>
            </a:r>
          </a:p>
          <a:p>
            <a:pPr lvl="1"/>
            <a:r>
              <a:rPr lang="en-US" dirty="0" err="1"/>
              <a:t>TennCare</a:t>
            </a:r>
            <a:r>
              <a:rPr lang="en-US" dirty="0"/>
              <a:t> CHOICES in Long Term Care</a:t>
            </a:r>
          </a:p>
          <a:p>
            <a:pPr lvl="1"/>
            <a:r>
              <a:rPr lang="en-US" dirty="0"/>
              <a:t>Options for Community Living</a:t>
            </a:r>
          </a:p>
          <a:p>
            <a:pPr lvl="1"/>
            <a:r>
              <a:rPr lang="en-US" dirty="0"/>
              <a:t> National Family Caregiver Support Program</a:t>
            </a:r>
          </a:p>
          <a:p>
            <a:pPr lvl="1"/>
            <a:r>
              <a:rPr lang="en-US" dirty="0"/>
              <a:t> Long Term Care Ombudsman</a:t>
            </a:r>
          </a:p>
          <a:p>
            <a:pPr lvl="1"/>
            <a:r>
              <a:rPr lang="en-US" dirty="0"/>
              <a:t> Care Transitions</a:t>
            </a:r>
          </a:p>
          <a:p>
            <a:pPr lvl="1"/>
            <a:r>
              <a:rPr lang="en-US" dirty="0"/>
              <a:t> Public Guardianship for the Elderly</a:t>
            </a:r>
          </a:p>
          <a:p>
            <a:pPr lvl="1"/>
            <a:endParaRPr lang="en-US" sz="2400" dirty="0"/>
          </a:p>
          <a:p>
            <a:pPr lvl="1">
              <a:buNone/>
            </a:pPr>
            <a:endParaRPr lang="en-US" sz="2400" dirty="0"/>
          </a:p>
          <a:p>
            <a:pPr lvl="1">
              <a:buNone/>
            </a:pPr>
            <a:endParaRPr lang="en-US" sz="2400"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33</a:t>
            </a:fld>
            <a:endParaRPr lang="en-US"/>
          </a:p>
        </p:txBody>
      </p:sp>
      <p:sp>
        <p:nvSpPr>
          <p:cNvPr id="4" name="Content Placeholder 3"/>
          <p:cNvSpPr>
            <a:spLocks noGrp="1"/>
          </p:cNvSpPr>
          <p:nvPr>
            <p:ph sz="quarter" idx="1"/>
          </p:nvPr>
        </p:nvSpPr>
        <p:spPr/>
        <p:txBody>
          <a:bodyPr>
            <a:normAutofit/>
          </a:bodyPr>
          <a:lstStyle/>
          <a:p>
            <a:r>
              <a:rPr lang="en-US" dirty="0">
                <a:hlinkClick r:id="rId2"/>
              </a:rPr>
              <a:t>Family Justice Center</a:t>
            </a:r>
            <a:r>
              <a:rPr lang="en-US" dirty="0"/>
              <a:t>, </a:t>
            </a:r>
            <a:r>
              <a:rPr lang="en-US" dirty="0" smtClean="0"/>
              <a:t>865-521-6336</a:t>
            </a:r>
            <a:endParaRPr lang="en-US" dirty="0"/>
          </a:p>
          <a:p>
            <a:pPr lvl="1"/>
            <a:r>
              <a:rPr lang="en-US" dirty="0"/>
              <a:t>Orders of Protection</a:t>
            </a:r>
          </a:p>
          <a:p>
            <a:pPr lvl="1"/>
            <a:r>
              <a:rPr lang="en-US" dirty="0"/>
              <a:t>Safety Planning</a:t>
            </a:r>
          </a:p>
          <a:p>
            <a:pPr lvl="1"/>
            <a:r>
              <a:rPr lang="en-US" dirty="0"/>
              <a:t>60+ Community Partners</a:t>
            </a:r>
          </a:p>
          <a:p>
            <a:r>
              <a:rPr lang="en-US" dirty="0">
                <a:hlinkClick r:id="rId3"/>
              </a:rPr>
              <a:t>East Tennessee 211</a:t>
            </a:r>
            <a:r>
              <a:rPr lang="en-US" dirty="0"/>
              <a:t>, 865-215-4211</a:t>
            </a:r>
          </a:p>
          <a:p>
            <a:pPr lvl="1"/>
            <a:r>
              <a:rPr lang="en-US" dirty="0"/>
              <a:t>Community resource database for Knox and surrounding counties available online and by phone</a:t>
            </a:r>
          </a:p>
          <a:p>
            <a:pPr lvl="1"/>
            <a:r>
              <a:rPr lang="en-US" dirty="0"/>
              <a:t>Includes most social services available including housing, utility assistance, food, clothing resources, etc. </a:t>
            </a:r>
          </a:p>
          <a:p>
            <a:pPr lvl="1">
              <a:buNone/>
            </a:pPr>
            <a:endParaRPr lang="en-US" dirty="0"/>
          </a:p>
          <a:p>
            <a:pPr lvl="1">
              <a:buNone/>
            </a:pPr>
            <a:endParaRPr lang="en-US" dirty="0"/>
          </a:p>
          <a:p>
            <a:pPr lvl="1">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34</a:t>
            </a:fld>
            <a:endParaRPr lang="en-US"/>
          </a:p>
        </p:txBody>
      </p:sp>
      <p:sp>
        <p:nvSpPr>
          <p:cNvPr id="4" name="Content Placeholder 3"/>
          <p:cNvSpPr>
            <a:spLocks noGrp="1"/>
          </p:cNvSpPr>
          <p:nvPr>
            <p:ph sz="quarter" idx="1"/>
          </p:nvPr>
        </p:nvSpPr>
        <p:spPr/>
        <p:txBody>
          <a:bodyPr/>
          <a:lstStyle/>
          <a:p>
            <a:pPr>
              <a:buNone/>
            </a:pPr>
            <a:r>
              <a:rPr lang="en-US" dirty="0" smtClean="0"/>
              <a:t>Helen </a:t>
            </a:r>
            <a:r>
              <a:rPr lang="en-US" dirty="0"/>
              <a:t>Ross McNabb Center:</a:t>
            </a:r>
          </a:p>
          <a:p>
            <a:r>
              <a:rPr lang="en-US" dirty="0">
                <a:hlinkClick r:id="rId2"/>
              </a:rPr>
              <a:t>Domestic Violence Services</a:t>
            </a:r>
            <a:r>
              <a:rPr lang="en-US" dirty="0"/>
              <a:t>, 865-637-8000</a:t>
            </a:r>
          </a:p>
          <a:p>
            <a:pPr lvl="1"/>
            <a:r>
              <a:rPr lang="en-US" dirty="0"/>
              <a:t>Transitional Housing</a:t>
            </a:r>
          </a:p>
          <a:p>
            <a:pPr lvl="1"/>
            <a:r>
              <a:rPr lang="en-US" dirty="0"/>
              <a:t>Kent C. Withers Family Crisis Center</a:t>
            </a:r>
          </a:p>
          <a:p>
            <a:pPr lvl="1"/>
            <a:r>
              <a:rPr lang="en-US" dirty="0"/>
              <a:t>Outreach Programs</a:t>
            </a:r>
          </a:p>
          <a:p>
            <a:r>
              <a:rPr lang="en-US" dirty="0">
                <a:hlinkClick r:id="rId3"/>
              </a:rPr>
              <a:t>Sexual Assault Center</a:t>
            </a:r>
            <a:r>
              <a:rPr lang="en-US" dirty="0"/>
              <a:t>, 865-522-7273</a:t>
            </a:r>
          </a:p>
          <a:p>
            <a:pPr lvl="1"/>
            <a:r>
              <a:rPr lang="en-US" dirty="0"/>
              <a:t>Sexual assault nurse examinations</a:t>
            </a:r>
          </a:p>
          <a:p>
            <a:pPr lvl="1"/>
            <a:r>
              <a:rPr lang="en-US" dirty="0"/>
              <a:t>Therapy</a:t>
            </a:r>
          </a:p>
          <a:p>
            <a:pPr lvl="1"/>
            <a:r>
              <a:rPr lang="en-US" dirty="0"/>
              <a:t>Outreach Programs</a:t>
            </a:r>
          </a:p>
          <a:p>
            <a:pPr lvl="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35</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smtClean="0">
                <a:hlinkClick r:id="rId2"/>
              </a:rPr>
              <a:t>Catholic Charities of East Tennessee </a:t>
            </a:r>
          </a:p>
          <a:p>
            <a:pPr lvl="1"/>
            <a:r>
              <a:rPr lang="en-US" dirty="0" smtClean="0">
                <a:hlinkClick r:id="rId2"/>
              </a:rPr>
              <a:t>Central </a:t>
            </a:r>
            <a:r>
              <a:rPr lang="en-US" dirty="0">
                <a:hlinkClick r:id="rId2"/>
              </a:rPr>
              <a:t>Office</a:t>
            </a:r>
            <a:r>
              <a:rPr lang="en-US" dirty="0"/>
              <a:t>, 865-524-9896 </a:t>
            </a:r>
          </a:p>
          <a:p>
            <a:pPr lvl="2"/>
            <a:r>
              <a:rPr lang="en-US" dirty="0"/>
              <a:t>Five Rivers and Horizon Houses (Mental Health)</a:t>
            </a:r>
          </a:p>
          <a:p>
            <a:pPr lvl="2"/>
            <a:r>
              <a:rPr lang="en-US" dirty="0"/>
              <a:t>Office of Immigrant Services</a:t>
            </a:r>
          </a:p>
          <a:p>
            <a:pPr lvl="1"/>
            <a:r>
              <a:rPr lang="en-US" dirty="0">
                <a:hlinkClick r:id="rId3"/>
              </a:rPr>
              <a:t>Samaritan Place</a:t>
            </a:r>
            <a:r>
              <a:rPr lang="en-US" dirty="0"/>
              <a:t>, 865-684-1880</a:t>
            </a:r>
          </a:p>
          <a:p>
            <a:pPr lvl="2"/>
            <a:r>
              <a:rPr lang="en-US" dirty="0"/>
              <a:t>Emergency, Transitional and Long-Term Supportive Housing for Seniors. Basic eligibility criteria are: age 60 and older; not a threat to self or others; ambulatory; and able to manage daily activities with minimal assistance</a:t>
            </a:r>
            <a:r>
              <a:rPr lang="en-US" dirty="0" smtClean="0"/>
              <a:t>.</a:t>
            </a:r>
          </a:p>
          <a:p>
            <a:pPr lvl="2">
              <a:buNone/>
            </a:pPr>
            <a:endParaRPr lang="en-US" dirty="0"/>
          </a:p>
          <a:p>
            <a:r>
              <a:rPr lang="en-US" dirty="0">
                <a:hlinkClick r:id="rId4"/>
              </a:rPr>
              <a:t>Legal Aid of East Tennessee</a:t>
            </a:r>
            <a:r>
              <a:rPr lang="en-US" dirty="0"/>
              <a:t>, 865-637-0484</a:t>
            </a:r>
          </a:p>
          <a:p>
            <a:pPr lvl="1"/>
            <a:r>
              <a:rPr lang="en-US" dirty="0"/>
              <a:t>Civil legal assistance</a:t>
            </a:r>
          </a:p>
          <a:p>
            <a:pPr lvl="1"/>
            <a:r>
              <a:rPr lang="en-US" dirty="0"/>
              <a:t>Hispanic Outreach</a:t>
            </a:r>
          </a:p>
          <a:p>
            <a:pPr lvl="1"/>
            <a:r>
              <a:rPr lang="en-US" dirty="0"/>
              <a:t>Community Education</a:t>
            </a:r>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36</a:t>
            </a:fld>
            <a:endParaRPr lang="en-US"/>
          </a:p>
        </p:txBody>
      </p:sp>
      <p:sp>
        <p:nvSpPr>
          <p:cNvPr id="4" name="Content Placeholder 3"/>
          <p:cNvSpPr>
            <a:spLocks noGrp="1"/>
          </p:cNvSpPr>
          <p:nvPr>
            <p:ph sz="quarter" idx="1"/>
          </p:nvPr>
        </p:nvSpPr>
        <p:spPr>
          <a:xfrm>
            <a:off x="612648" y="1600200"/>
            <a:ext cx="8153400" cy="5257800"/>
          </a:xfrm>
        </p:spPr>
        <p:txBody>
          <a:bodyPr>
            <a:normAutofit fontScale="77500" lnSpcReduction="20000"/>
          </a:bodyPr>
          <a:lstStyle/>
          <a:p>
            <a:r>
              <a:rPr lang="en-US" dirty="0">
                <a:hlinkClick r:id="rId2"/>
              </a:rPr>
              <a:t>Contact Care Line</a:t>
            </a:r>
            <a:r>
              <a:rPr lang="en-US" dirty="0"/>
              <a:t>, 865-312-7450</a:t>
            </a:r>
          </a:p>
          <a:p>
            <a:pPr lvl="1"/>
            <a:r>
              <a:rPr lang="en-US" dirty="0"/>
              <a:t>Crisis line for people in need of crisis intervention</a:t>
            </a:r>
          </a:p>
          <a:p>
            <a:pPr lvl="1"/>
            <a:r>
              <a:rPr lang="en-US" dirty="0"/>
              <a:t>Daily reassurance calls for seniors in 865 area code</a:t>
            </a:r>
          </a:p>
          <a:p>
            <a:r>
              <a:rPr lang="en-US" dirty="0">
                <a:hlinkClick r:id="rId3"/>
              </a:rPr>
              <a:t>Senior Citizen Awareness Network (SCAN)</a:t>
            </a:r>
            <a:r>
              <a:rPr lang="en-US" dirty="0"/>
              <a:t>, 865-215-5444 </a:t>
            </a:r>
          </a:p>
          <a:p>
            <a:pPr lvl="1"/>
            <a:r>
              <a:rPr lang="en-US" dirty="0"/>
              <a:t>Trained volunteers in uniform and vehicles visit elderly at their homes, provide security surveys, crime prevention counseling, and community resource referrals</a:t>
            </a:r>
          </a:p>
          <a:p>
            <a:pPr lvl="1"/>
            <a:r>
              <a:rPr lang="en-US" dirty="0"/>
              <a:t>Available in Knox County only (not available in city limits)</a:t>
            </a:r>
          </a:p>
          <a:p>
            <a:r>
              <a:rPr lang="en-US" dirty="0">
                <a:hlinkClick r:id="rId4"/>
              </a:rPr>
              <a:t>YWCA</a:t>
            </a:r>
            <a:r>
              <a:rPr lang="en-US" dirty="0"/>
              <a:t>, 865-523-6126 </a:t>
            </a:r>
          </a:p>
          <a:p>
            <a:pPr lvl="1"/>
            <a:r>
              <a:rPr lang="en-US" dirty="0"/>
              <a:t>Bilingual Victim Advocacy Program</a:t>
            </a:r>
          </a:p>
          <a:p>
            <a:pPr lvl="1"/>
            <a:r>
              <a:rPr lang="en-US" dirty="0"/>
              <a:t> Keys of Hope Women's Housing Program</a:t>
            </a:r>
          </a:p>
          <a:p>
            <a:pPr lvl="1"/>
            <a:r>
              <a:rPr lang="en-US" dirty="0"/>
              <a:t>Phyllis Wheatley Center Senior Network</a:t>
            </a:r>
          </a:p>
          <a:p>
            <a:r>
              <a:rPr lang="en-US" dirty="0">
                <a:hlinkClick r:id="rId5"/>
              </a:rPr>
              <a:t>Love Kitchen</a:t>
            </a:r>
            <a:r>
              <a:rPr lang="en-US" dirty="0"/>
              <a:t>, 865-546-3248</a:t>
            </a:r>
          </a:p>
          <a:p>
            <a:pPr lvl="1"/>
            <a:r>
              <a:rPr lang="en-US" dirty="0"/>
              <a:t>Walk-in meals on Wed and Thurs</a:t>
            </a:r>
          </a:p>
          <a:p>
            <a:pPr lvl="1"/>
            <a:r>
              <a:rPr lang="en-US" dirty="0"/>
              <a:t>Free food bag given on Wed (as supplies last)</a:t>
            </a:r>
          </a:p>
          <a:p>
            <a:pPr lvl="1"/>
            <a:r>
              <a:rPr lang="en-US" dirty="0"/>
              <a:t>Week worth of cooked meals for homebound and disabled on Thurs</a:t>
            </a:r>
          </a:p>
          <a:p>
            <a:pPr lvl="1">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37</a:t>
            </a:fld>
            <a:endParaRPr lang="en-US"/>
          </a:p>
        </p:txBody>
      </p:sp>
      <p:sp>
        <p:nvSpPr>
          <p:cNvPr id="4" name="Content Placeholder 3"/>
          <p:cNvSpPr>
            <a:spLocks noGrp="1"/>
          </p:cNvSpPr>
          <p:nvPr>
            <p:ph sz="quarter" idx="1"/>
          </p:nvPr>
        </p:nvSpPr>
        <p:spPr/>
        <p:txBody>
          <a:bodyPr/>
          <a:lstStyle/>
          <a:p>
            <a:r>
              <a:rPr lang="en-US" dirty="0">
                <a:hlinkClick r:id="rId2"/>
              </a:rPr>
              <a:t>Bridge Refugee Services</a:t>
            </a:r>
            <a:r>
              <a:rPr lang="en-US" dirty="0"/>
              <a:t>, 865-540-1311</a:t>
            </a:r>
          </a:p>
          <a:p>
            <a:pPr lvl="1"/>
            <a:r>
              <a:rPr lang="en-US" dirty="0"/>
              <a:t>Case Management</a:t>
            </a:r>
          </a:p>
          <a:p>
            <a:pPr lvl="1"/>
            <a:r>
              <a:rPr lang="en-US" dirty="0"/>
              <a:t>Employment Assistance</a:t>
            </a:r>
          </a:p>
          <a:p>
            <a:pPr lvl="1"/>
            <a:r>
              <a:rPr lang="en-US" dirty="0"/>
              <a:t>English Language Training</a:t>
            </a:r>
          </a:p>
          <a:p>
            <a:r>
              <a:rPr lang="en-US" dirty="0">
                <a:hlinkClick r:id="rId3"/>
              </a:rPr>
              <a:t>disABILITY Resource Center</a:t>
            </a:r>
            <a:r>
              <a:rPr lang="en-US" dirty="0"/>
              <a:t>, 865-637-3666</a:t>
            </a:r>
          </a:p>
          <a:p>
            <a:pPr lvl="1"/>
            <a:r>
              <a:rPr lang="en-US" dirty="0"/>
              <a:t>Independent Living Skills</a:t>
            </a:r>
          </a:p>
          <a:p>
            <a:pPr lvl="1"/>
            <a:r>
              <a:rPr lang="en-US" dirty="0"/>
              <a:t>Transitioning to home based living</a:t>
            </a:r>
          </a:p>
          <a:p>
            <a:pPr lvl="1"/>
            <a:r>
              <a:rPr lang="en-US" dirty="0"/>
              <a:t>Peer Support</a:t>
            </a:r>
          </a:p>
          <a:p>
            <a:pPr lvl="1"/>
            <a:r>
              <a:rPr lang="en-US" dirty="0"/>
              <a:t>Referrals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38</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a:hlinkClick r:id="rId2"/>
              </a:rPr>
              <a:t>Centro Hispano De East Tennessee</a:t>
            </a:r>
            <a:r>
              <a:rPr lang="en-US" dirty="0"/>
              <a:t>, 865-522-0052</a:t>
            </a:r>
          </a:p>
          <a:p>
            <a:pPr lvl="1"/>
            <a:r>
              <a:rPr lang="en-US" dirty="0"/>
              <a:t>Information &amp; Referral Line</a:t>
            </a:r>
          </a:p>
          <a:p>
            <a:pPr lvl="1"/>
            <a:r>
              <a:rPr lang="en-US" dirty="0"/>
              <a:t>Financial Education</a:t>
            </a:r>
          </a:p>
          <a:p>
            <a:pPr lvl="1"/>
            <a:r>
              <a:rPr lang="en-US" dirty="0"/>
              <a:t>Legal Advice Clinic</a:t>
            </a:r>
          </a:p>
          <a:p>
            <a:r>
              <a:rPr lang="en-US" dirty="0">
                <a:hlinkClick r:id="rId3"/>
              </a:rPr>
              <a:t>Positively Living</a:t>
            </a:r>
            <a:r>
              <a:rPr lang="en-US" dirty="0"/>
              <a:t>, 865-525-1540</a:t>
            </a:r>
          </a:p>
          <a:p>
            <a:pPr lvl="1"/>
            <a:r>
              <a:rPr lang="en-US" dirty="0"/>
              <a:t>Case management, supportive housing, food service, and mental health/addiction counseling to individuals who are homeless; mentally ill; addicted to drugs, alcohol, or other substances; and/or living with HIV/AIDS</a:t>
            </a:r>
          </a:p>
          <a:p>
            <a:r>
              <a:rPr lang="en-US" dirty="0">
                <a:hlinkClick r:id="rId4"/>
              </a:rPr>
              <a:t>St. </a:t>
            </a:r>
            <a:r>
              <a:rPr lang="en-US" dirty="0" err="1">
                <a:hlinkClick r:id="rId4"/>
              </a:rPr>
              <a:t>Ninian’s</a:t>
            </a:r>
            <a:r>
              <a:rPr lang="en-US" dirty="0"/>
              <a:t>, 865-523-6101  </a:t>
            </a:r>
          </a:p>
          <a:p>
            <a:pPr lvl="1"/>
            <a:r>
              <a:rPr lang="en-US" dirty="0"/>
              <a:t>Limited financial assistance and referrals for LGBT People</a:t>
            </a:r>
          </a:p>
          <a:p>
            <a:pPr lvl="1">
              <a:buNone/>
            </a:pPr>
            <a:endParaRPr lang="en-US" dirty="0"/>
          </a:p>
          <a:p>
            <a:pPr lvl="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Mr. Joe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39</a:t>
            </a:fld>
            <a:endParaRPr lang="en-US"/>
          </a:p>
        </p:txBody>
      </p:sp>
      <p:sp>
        <p:nvSpPr>
          <p:cNvPr id="4" name="Content Placeholder 3"/>
          <p:cNvSpPr>
            <a:spLocks noGrp="1"/>
          </p:cNvSpPr>
          <p:nvPr>
            <p:ph sz="quarter" idx="1"/>
          </p:nvPr>
        </p:nvSpPr>
        <p:spPr/>
        <p:txBody>
          <a:bodyPr/>
          <a:lstStyle/>
          <a:p>
            <a:r>
              <a:rPr lang="en-US" dirty="0" smtClean="0"/>
              <a:t>What resources would be helpful for Mr. Joe?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 in Later Life Grant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a:t>
            </a:fld>
            <a:endParaRPr lang="en-US"/>
          </a:p>
        </p:txBody>
      </p:sp>
      <p:sp>
        <p:nvSpPr>
          <p:cNvPr id="4" name="Content Placeholder 3"/>
          <p:cNvSpPr>
            <a:spLocks noGrp="1"/>
          </p:cNvSpPr>
          <p:nvPr>
            <p:ph sz="quarter" idx="1"/>
          </p:nvPr>
        </p:nvSpPr>
        <p:spPr/>
        <p:txBody>
          <a:bodyPr/>
          <a:lstStyle/>
          <a:p>
            <a:r>
              <a:rPr lang="en-US" dirty="0" smtClean="0"/>
              <a:t>Training</a:t>
            </a:r>
          </a:p>
          <a:p>
            <a:pPr lvl="1"/>
            <a:r>
              <a:rPr lang="en-US" dirty="0" smtClean="0"/>
              <a:t>Law Enforcement</a:t>
            </a:r>
          </a:p>
          <a:p>
            <a:pPr lvl="1"/>
            <a:r>
              <a:rPr lang="en-US" dirty="0" smtClean="0"/>
              <a:t>Victim Service Providers (advocates, social workers)</a:t>
            </a:r>
          </a:p>
          <a:p>
            <a:pPr lvl="1"/>
            <a:r>
              <a:rPr lang="en-US" dirty="0" smtClean="0"/>
              <a:t>Advanced Training for law enforcement investigators</a:t>
            </a:r>
          </a:p>
          <a:p>
            <a:pPr lvl="1"/>
            <a:r>
              <a:rPr lang="en-US" dirty="0" smtClean="0"/>
              <a:t>Judges</a:t>
            </a:r>
          </a:p>
          <a:p>
            <a:pPr lvl="1"/>
            <a:r>
              <a:rPr lang="en-US" dirty="0" smtClean="0"/>
              <a:t>Prosecutors</a:t>
            </a:r>
          </a:p>
          <a:p>
            <a:r>
              <a:rPr lang="en-US" dirty="0" smtClean="0"/>
              <a:t>Coordinated Community Response</a:t>
            </a:r>
          </a:p>
          <a:p>
            <a:r>
              <a:rPr lang="en-US" dirty="0" smtClean="0"/>
              <a:t>Direct Services – Case Manager</a:t>
            </a:r>
          </a:p>
          <a:p>
            <a:pPr lvl="1"/>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Mr. Joe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40</a:t>
            </a:fld>
            <a:endParaRPr lang="en-US"/>
          </a:p>
        </p:txBody>
      </p:sp>
      <p:sp>
        <p:nvSpPr>
          <p:cNvPr id="4" name="Content Placeholder 3"/>
          <p:cNvSpPr>
            <a:spLocks noGrp="1"/>
          </p:cNvSpPr>
          <p:nvPr>
            <p:ph sz="quarter" idx="1"/>
          </p:nvPr>
        </p:nvSpPr>
        <p:spPr/>
        <p:txBody>
          <a:bodyPr/>
          <a:lstStyle/>
          <a:p>
            <a:r>
              <a:rPr lang="en-US" dirty="0" smtClean="0"/>
              <a:t>Office on Aging</a:t>
            </a:r>
          </a:p>
          <a:p>
            <a:r>
              <a:rPr lang="en-US" dirty="0" smtClean="0"/>
              <a:t>Area Agency on Aging and Disability</a:t>
            </a:r>
          </a:p>
          <a:p>
            <a:r>
              <a:rPr lang="en-US" dirty="0" err="1" smtClean="0"/>
              <a:t>disABILITY</a:t>
            </a:r>
            <a:r>
              <a:rPr lang="en-US" dirty="0" smtClean="0"/>
              <a:t> Resource Center</a:t>
            </a:r>
          </a:p>
          <a:p>
            <a:r>
              <a:rPr lang="en-US" dirty="0" smtClean="0"/>
              <a:t>211</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Stress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41</a:t>
            </a:fld>
            <a:endParaRPr lang="en-US"/>
          </a:p>
        </p:txBody>
      </p:sp>
      <p:sp>
        <p:nvSpPr>
          <p:cNvPr id="4" name="Content Placeholder 3"/>
          <p:cNvSpPr>
            <a:spLocks noGrp="1"/>
          </p:cNvSpPr>
          <p:nvPr>
            <p:ph sz="quarter" idx="1"/>
          </p:nvPr>
        </p:nvSpPr>
        <p:spPr/>
        <p:txBody>
          <a:bodyPr>
            <a:normAutofit/>
          </a:bodyPr>
          <a:lstStyle/>
          <a:p>
            <a:r>
              <a:rPr lang="en-US" dirty="0"/>
              <a:t>Studies indicate caregiver stress is not a primary contributor to abuse, but it must be remedied</a:t>
            </a:r>
          </a:p>
          <a:p>
            <a:r>
              <a:rPr lang="en-US" dirty="0">
                <a:hlinkClick r:id="rId2"/>
              </a:rPr>
              <a:t>Family Caregiver Services</a:t>
            </a:r>
            <a:r>
              <a:rPr lang="en-US" dirty="0"/>
              <a:t>, 865-696-2236</a:t>
            </a:r>
          </a:p>
          <a:p>
            <a:r>
              <a:rPr lang="en-US" dirty="0">
                <a:hlinkClick r:id="rId3"/>
              </a:rPr>
              <a:t>Alzheimer’s Association Helpline</a:t>
            </a:r>
            <a:r>
              <a:rPr lang="en-US" dirty="0"/>
              <a:t>,1-800-272-3900</a:t>
            </a:r>
          </a:p>
          <a:p>
            <a:r>
              <a:rPr lang="en-US" dirty="0">
                <a:hlinkClick r:id="rId4"/>
              </a:rPr>
              <a:t>Alzheimer’s Tennessee</a:t>
            </a:r>
            <a:r>
              <a:rPr lang="en-US" dirty="0"/>
              <a:t>, 865-544-6288</a:t>
            </a:r>
          </a:p>
          <a:p>
            <a:pPr lvl="1"/>
            <a:r>
              <a:rPr lang="en-US" dirty="0"/>
              <a:t>Local Helpline</a:t>
            </a:r>
          </a:p>
          <a:p>
            <a:pPr lvl="1"/>
            <a:r>
              <a:rPr lang="en-US" dirty="0"/>
              <a:t>Care Consultation</a:t>
            </a:r>
          </a:p>
          <a:p>
            <a:pPr lvl="1"/>
            <a:r>
              <a:rPr lang="en-US" dirty="0"/>
              <a:t>Adult Day Services</a:t>
            </a:r>
          </a:p>
          <a:p>
            <a:pPr lvl="1">
              <a:buNone/>
            </a:pPr>
            <a:endParaRPr lang="en-US" dirty="0"/>
          </a:p>
        </p:txBody>
      </p:sp>
      <p:pic>
        <p:nvPicPr>
          <p:cNvPr id="5" name="Picture 4" descr="Older adult.jpg"/>
          <p:cNvPicPr>
            <a:picLocks noChangeAspect="1"/>
          </p:cNvPicPr>
          <p:nvPr/>
        </p:nvPicPr>
        <p:blipFill>
          <a:blip r:embed="rId5" cstate="print"/>
          <a:stretch>
            <a:fillRect/>
          </a:stretch>
        </p:blipFill>
        <p:spPr>
          <a:xfrm>
            <a:off x="6934200" y="3810000"/>
            <a:ext cx="1931908" cy="28956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Wrap Up</a:t>
            </a:r>
          </a:p>
        </p:txBody>
      </p:sp>
      <p:sp>
        <p:nvSpPr>
          <p:cNvPr id="4" name="Slide Number Placeholder 3"/>
          <p:cNvSpPr>
            <a:spLocks noGrp="1"/>
          </p:cNvSpPr>
          <p:nvPr>
            <p:ph type="sldNum" sz="quarter" idx="11"/>
          </p:nvPr>
        </p:nvSpPr>
        <p:spPr/>
        <p:txBody>
          <a:bodyPr/>
          <a:lstStyle/>
          <a:p>
            <a:fld id="{4927D6C5-9781-4990-8499-7370ED06FC4F}" type="slidenum">
              <a:rPr lang="en-US" smtClean="0"/>
              <a:pPr/>
              <a:t>42</a:t>
            </a:fld>
            <a:endParaRPr lang="en-US"/>
          </a:p>
        </p:txBody>
      </p:sp>
    </p:spTree>
    <p:extLst>
      <p:ext uri="{BB962C8B-B14F-4D97-AF65-F5344CB8AC3E}">
        <p14:creationId xmlns="" xmlns:p14="http://schemas.microsoft.com/office/powerpoint/2010/main" val="3908950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43</a:t>
            </a:fld>
            <a:endParaRPr lang="en-US"/>
          </a:p>
        </p:txBody>
      </p:sp>
      <p:pic>
        <p:nvPicPr>
          <p:cNvPr id="7" name="Content Placeholder 6" descr="graph.png"/>
          <p:cNvPicPr>
            <a:picLocks noGrp="1" noChangeAspect="1"/>
          </p:cNvPicPr>
          <p:nvPr>
            <p:ph sz="quarter" idx="1"/>
          </p:nvPr>
        </p:nvPicPr>
        <p:blipFill>
          <a:blip r:embed="rId2" cstate="print"/>
          <a:stretch>
            <a:fillRect/>
          </a:stretch>
        </p:blipFill>
        <p:spPr>
          <a:xfrm>
            <a:off x="1784350" y="2109787"/>
            <a:ext cx="5810250" cy="347662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(Con.) </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44</a:t>
            </a:fld>
            <a:endParaRPr lang="en-US"/>
          </a:p>
        </p:txBody>
      </p:sp>
      <p:sp>
        <p:nvSpPr>
          <p:cNvPr id="4" name="Content Placeholder 3"/>
          <p:cNvSpPr>
            <a:spLocks noGrp="1"/>
          </p:cNvSpPr>
          <p:nvPr>
            <p:ph sz="quarter" idx="1"/>
          </p:nvPr>
        </p:nvSpPr>
        <p:spPr/>
        <p:txBody>
          <a:bodyPr>
            <a:normAutofit/>
          </a:bodyPr>
          <a:lstStyle/>
          <a:p>
            <a:r>
              <a:rPr lang="en-US" dirty="0" smtClean="0"/>
              <a:t>As few as 1/23 cases are reported</a:t>
            </a:r>
          </a:p>
          <a:p>
            <a:r>
              <a:rPr lang="en-US" dirty="0" smtClean="0"/>
              <a:t>In 2017, 1,150 </a:t>
            </a:r>
            <a:r>
              <a:rPr lang="en-US" smtClean="0"/>
              <a:t>reports investigated</a:t>
            </a:r>
            <a:endParaRPr lang="en-US" dirty="0" smtClean="0"/>
          </a:p>
          <a:p>
            <a:pPr>
              <a:buNone/>
            </a:pPr>
            <a:endParaRPr lang="en-US" dirty="0"/>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45</a:t>
            </a:fld>
            <a:endParaRPr lang="en-US"/>
          </a:p>
        </p:txBody>
      </p:sp>
      <p:pic>
        <p:nvPicPr>
          <p:cNvPr id="9" name="Content Placeholder 8" descr="MICKEY-ROONEY.jpg"/>
          <p:cNvPicPr>
            <a:picLocks noGrp="1" noChangeAspect="1"/>
          </p:cNvPicPr>
          <p:nvPr>
            <p:ph sz="quarter" idx="1"/>
          </p:nvPr>
        </p:nvPicPr>
        <p:blipFill>
          <a:blip r:embed="rId2" cstate="print"/>
          <a:stretch>
            <a:fillRect/>
          </a:stretch>
        </p:blipFill>
        <p:spPr>
          <a:xfrm>
            <a:off x="152400" y="2667000"/>
            <a:ext cx="3894915" cy="2667000"/>
          </a:xfrm>
        </p:spPr>
      </p:pic>
      <p:sp>
        <p:nvSpPr>
          <p:cNvPr id="10" name="TextBox 9"/>
          <p:cNvSpPr txBox="1"/>
          <p:nvPr/>
        </p:nvSpPr>
        <p:spPr>
          <a:xfrm>
            <a:off x="304800" y="6324600"/>
            <a:ext cx="2895600" cy="246221"/>
          </a:xfrm>
          <a:prstGeom prst="rect">
            <a:avLst/>
          </a:prstGeom>
          <a:noFill/>
        </p:spPr>
        <p:txBody>
          <a:bodyPr wrap="square" rtlCol="0">
            <a:spAutoFit/>
          </a:bodyPr>
          <a:lstStyle/>
          <a:p>
            <a:r>
              <a:rPr lang="en-US" sz="1000" dirty="0"/>
              <a:t>Photo Credit: </a:t>
            </a:r>
            <a:r>
              <a:rPr lang="en-US" sz="1000" dirty="0" err="1"/>
              <a:t>LawFuel</a:t>
            </a:r>
            <a:endParaRPr lang="en-US" sz="1000" dirty="0"/>
          </a:p>
        </p:txBody>
      </p:sp>
      <p:sp>
        <p:nvSpPr>
          <p:cNvPr id="8" name="Content Placeholder 3"/>
          <p:cNvSpPr txBox="1">
            <a:spLocks/>
          </p:cNvSpPr>
          <p:nvPr/>
        </p:nvSpPr>
        <p:spPr>
          <a:xfrm>
            <a:off x="4038600" y="1676400"/>
            <a:ext cx="4876800" cy="4495800"/>
          </a:xfrm>
          <a:prstGeom prst="rect">
            <a:avLst/>
          </a:prstGeom>
        </p:spPr>
        <p:txBody>
          <a:bodyPr vert="horz">
            <a:normAutofit fontScale="92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a:t>Reminder: Key Points</a:t>
            </a:r>
          </a:p>
          <a:p>
            <a:pPr marL="777240" lvl="1" indent="-320040">
              <a:spcBef>
                <a:spcPts val="700"/>
              </a:spcBef>
              <a:buClr>
                <a:schemeClr val="accent2"/>
              </a:buClr>
              <a:buSzPct val="60000"/>
              <a:buFont typeface="Arial" pitchFamily="34" charset="0"/>
              <a:buChar char="•"/>
            </a:pPr>
            <a:r>
              <a:rPr kumimoji="0" lang="en-US" sz="2900" b="0" i="0" u="none" strike="noStrike" kern="1200" cap="none" spc="0" normalizeH="0" baseline="0" noProof="0" dirty="0">
                <a:ln>
                  <a:noFill/>
                </a:ln>
                <a:solidFill>
                  <a:schemeClr val="tx1"/>
                </a:solidFill>
                <a:effectLst/>
                <a:uLnTx/>
                <a:uFillTx/>
                <a:latin typeface="+mn-lt"/>
                <a:ea typeface="+mn-ea"/>
                <a:cs typeface="+mn-cs"/>
              </a:rPr>
              <a:t>Take allegations of elder abuse seriously!</a:t>
            </a:r>
          </a:p>
          <a:p>
            <a:pPr marL="777240" lvl="1" indent="-320040">
              <a:spcBef>
                <a:spcPts val="700"/>
              </a:spcBef>
              <a:buClr>
                <a:schemeClr val="accent2"/>
              </a:buClr>
              <a:buSzPct val="60000"/>
              <a:buFont typeface="Arial" pitchFamily="34" charset="0"/>
              <a:buChar char="•"/>
            </a:pPr>
            <a:r>
              <a:rPr kumimoji="0" lang="en-US" sz="2900" b="0" i="0" u="none" strike="noStrike" kern="1200" cap="none" spc="0" normalizeH="0" baseline="0" noProof="0" dirty="0">
                <a:ln>
                  <a:noFill/>
                </a:ln>
                <a:solidFill>
                  <a:schemeClr val="tx1"/>
                </a:solidFill>
                <a:effectLst/>
                <a:uLnTx/>
                <a:uFillTx/>
                <a:latin typeface="+mn-lt"/>
                <a:ea typeface="+mn-ea"/>
                <a:cs typeface="+mn-cs"/>
              </a:rPr>
              <a:t>Reporting suspected elder abuse to Adult Protective Services is mandatory under state law </a:t>
            </a:r>
          </a:p>
          <a:p>
            <a:pPr marL="777240" lvl="1" indent="-320040">
              <a:spcBef>
                <a:spcPts val="700"/>
              </a:spcBef>
              <a:buClr>
                <a:schemeClr val="accent2"/>
              </a:buClr>
              <a:buSzPct val="60000"/>
              <a:buFont typeface="Arial" pitchFamily="34" charset="0"/>
              <a:buChar char="•"/>
            </a:pPr>
            <a:r>
              <a:rPr kumimoji="0" lang="en-US" sz="2900" b="0" i="0" u="none" strike="noStrike" kern="1200" cap="none" spc="0" normalizeH="0" baseline="0" noProof="0" dirty="0">
                <a:ln>
                  <a:noFill/>
                </a:ln>
                <a:solidFill>
                  <a:schemeClr val="tx1"/>
                </a:solidFill>
                <a:effectLst/>
                <a:uLnTx/>
                <a:uFillTx/>
                <a:latin typeface="+mn-lt"/>
                <a:ea typeface="+mn-ea"/>
                <a:cs typeface="+mn-cs"/>
              </a:rPr>
              <a:t>Competent people have the right to make unwise decisions</a:t>
            </a:r>
          </a:p>
          <a:p>
            <a:pPr marL="777240" lvl="1" indent="-320040">
              <a:spcBef>
                <a:spcPts val="700"/>
              </a:spcBef>
              <a:buClr>
                <a:schemeClr val="accent2"/>
              </a:buClr>
              <a:buSzPct val="60000"/>
              <a:buFont typeface="Arial" pitchFamily="34" charset="0"/>
              <a:buChar cha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Consider your own assumptions on aging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7391400" y="457200"/>
            <a:ext cx="1138453" cy="369332"/>
          </a:xfrm>
          <a:prstGeom prst="rect">
            <a:avLst/>
          </a:prstGeom>
        </p:spPr>
        <p:txBody>
          <a:bodyPr wrap="none">
            <a:spAutoFit/>
          </a:bodyPr>
          <a:lstStyle/>
          <a:p>
            <a:pPr algn="ctr"/>
            <a:r>
              <a:rPr lang="en-US" dirty="0" smtClean="0">
                <a:hlinkClick r:id="rId3"/>
              </a:rPr>
              <a:t>Video Link</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46</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smtClean="0"/>
              <a:t>This Training or Elder Abuse Work in Knoxville</a:t>
            </a:r>
            <a:endParaRPr lang="en-US" dirty="0"/>
          </a:p>
          <a:p>
            <a:pPr lvl="1"/>
            <a:r>
              <a:rPr lang="en-US" sz="2000" dirty="0"/>
              <a:t>Joseph Winberry, Elder Abuse Community Outreach Program Manager </a:t>
            </a:r>
          </a:p>
          <a:p>
            <a:pPr lvl="1"/>
            <a:r>
              <a:rPr lang="en-US" sz="2000" dirty="0"/>
              <a:t>Knoxville-Knox County Community Action Committee Office on Aging</a:t>
            </a:r>
          </a:p>
          <a:p>
            <a:pPr lvl="1"/>
            <a:r>
              <a:rPr lang="en-US" sz="2000" dirty="0"/>
              <a:t>Joseph.winberry@knoxseniors.org or 865-524-2786</a:t>
            </a:r>
          </a:p>
          <a:p>
            <a:pPr lvl="1">
              <a:buNone/>
            </a:pPr>
            <a:endParaRPr lang="en-US" sz="1600" dirty="0"/>
          </a:p>
          <a:p>
            <a:r>
              <a:rPr lang="en-US" dirty="0"/>
              <a:t>General Elder Abuse Information</a:t>
            </a:r>
          </a:p>
          <a:p>
            <a:pPr lvl="1"/>
            <a:r>
              <a:rPr lang="en-US" dirty="0"/>
              <a:t>www.ncall.us</a:t>
            </a:r>
          </a:p>
          <a:p>
            <a:pPr lvl="1">
              <a:buNone/>
            </a:pPr>
            <a:endParaRPr lang="en-US" sz="1600" dirty="0"/>
          </a:p>
          <a:p>
            <a:r>
              <a:rPr lang="en-US" dirty="0"/>
              <a:t>Reporting Elder Abuse (It’s Mandatory!)</a:t>
            </a:r>
          </a:p>
          <a:p>
            <a:pPr lvl="1"/>
            <a:r>
              <a:rPr lang="en-US" dirty="0"/>
              <a:t>Adult Protective Services</a:t>
            </a:r>
          </a:p>
          <a:p>
            <a:pPr lvl="1"/>
            <a:r>
              <a:rPr lang="en-US" dirty="0"/>
              <a:t>1-888-277-8366 or https://reportadultabuse.dhs.tn.gov</a:t>
            </a:r>
          </a:p>
          <a:p>
            <a:pPr lvl="1"/>
            <a:endParaRPr lang="en-US" dirty="0"/>
          </a:p>
          <a:p>
            <a:pPr lvl="1"/>
            <a:endParaRPr lang="en-US" dirty="0" smtClean="0"/>
          </a:p>
          <a:p>
            <a:endParaRPr lang="en-US" dirty="0"/>
          </a:p>
          <a:p>
            <a:pPr lvl="1"/>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47</a:t>
            </a:fld>
            <a:endParaRPr lang="en-US"/>
          </a:p>
        </p:txBody>
      </p:sp>
      <p:sp>
        <p:nvSpPr>
          <p:cNvPr id="4" name="Content Placeholder 3"/>
          <p:cNvSpPr>
            <a:spLocks noGrp="1"/>
          </p:cNvSpPr>
          <p:nvPr>
            <p:ph sz="quarter" idx="1"/>
          </p:nvPr>
        </p:nvSpPr>
        <p:spPr>
          <a:xfrm>
            <a:off x="609600" y="1600200"/>
            <a:ext cx="8153400" cy="4495800"/>
          </a:xfrm>
        </p:spPr>
        <p:txBody>
          <a:bodyPr>
            <a:normAutofit lnSpcReduction="10000"/>
          </a:bodyPr>
          <a:lstStyle/>
          <a:p>
            <a:r>
              <a:rPr lang="en-US" sz="1600" dirty="0">
                <a:hlinkClick r:id="rId2"/>
              </a:rPr>
              <a:t>The Hollywood Reporter</a:t>
            </a:r>
            <a:endParaRPr lang="en-US" sz="1600" dirty="0"/>
          </a:p>
          <a:p>
            <a:r>
              <a:rPr lang="en-US" sz="1600" dirty="0">
                <a:hlinkClick r:id="rId3"/>
              </a:rPr>
              <a:t>Tennessee State Code Annotated</a:t>
            </a:r>
            <a:endParaRPr lang="en-US" sz="1600" dirty="0"/>
          </a:p>
          <a:p>
            <a:r>
              <a:rPr lang="en-US" sz="1600" dirty="0">
                <a:sym typeface="Wingdings"/>
              </a:rPr>
              <a:t> </a:t>
            </a:r>
            <a:r>
              <a:rPr lang="en-US" sz="1600" dirty="0">
                <a:hlinkClick r:id="rId4"/>
              </a:rPr>
              <a:t>National Clearinghouse on Abuse in Later Life</a:t>
            </a:r>
            <a:endParaRPr lang="en-US" sz="1600" dirty="0">
              <a:sym typeface="Wingdings"/>
            </a:endParaRPr>
          </a:p>
          <a:p>
            <a:r>
              <a:rPr lang="en-US" sz="1600" dirty="0">
                <a:hlinkClick r:id="rId5"/>
              </a:rPr>
              <a:t>U.S. Census Bureau, 2010-2014 American Community Survey 5-Year Estimate </a:t>
            </a:r>
            <a:endParaRPr lang="en-US" sz="1600" dirty="0"/>
          </a:p>
          <a:p>
            <a:r>
              <a:rPr lang="en-US" sz="1600" dirty="0">
                <a:hlinkClick r:id="rId6"/>
              </a:rPr>
              <a:t>Williams Institute </a:t>
            </a:r>
            <a:r>
              <a:rPr lang="en-US" sz="1600" dirty="0" smtClean="0">
                <a:hlinkClick r:id="rId6"/>
              </a:rPr>
              <a:t>Estimate</a:t>
            </a:r>
            <a:endParaRPr lang="en-US" sz="1600" dirty="0" smtClean="0"/>
          </a:p>
          <a:p>
            <a:r>
              <a:rPr lang="en-US" sz="1600" dirty="0" smtClean="0">
                <a:hlinkClick r:id="rId7"/>
              </a:rPr>
              <a:t>Nashville Public Television </a:t>
            </a:r>
            <a:endParaRPr lang="en-US" sz="1600" dirty="0"/>
          </a:p>
          <a:p>
            <a:r>
              <a:rPr lang="en-US" sz="1600" dirty="0">
                <a:hlinkClick r:id="rId8"/>
              </a:rPr>
              <a:t>National Center on Elder Abuse</a:t>
            </a:r>
            <a:endParaRPr lang="en-US" sz="1600" dirty="0"/>
          </a:p>
          <a:p>
            <a:r>
              <a:rPr lang="en-US" sz="1600" dirty="0" smtClean="0">
                <a:hlinkClick r:id="rId9"/>
              </a:rPr>
              <a:t>National </a:t>
            </a:r>
            <a:r>
              <a:rPr lang="en-US" sz="1600" dirty="0">
                <a:hlinkClick r:id="rId9"/>
              </a:rPr>
              <a:t>Council on Aging </a:t>
            </a:r>
            <a:endParaRPr lang="en-US" sz="1600" dirty="0" smtClean="0"/>
          </a:p>
          <a:p>
            <a:r>
              <a:rPr lang="en-US" sz="1600" dirty="0" smtClean="0">
                <a:hlinkClick r:id="rId10"/>
              </a:rPr>
              <a:t>Tennessee Adult Protective Services </a:t>
            </a:r>
            <a:endParaRPr lang="en-US" sz="1600" dirty="0"/>
          </a:p>
          <a:p>
            <a:pPr>
              <a:buNone/>
            </a:pPr>
            <a:endParaRPr lang="en-US" sz="1600" dirty="0"/>
          </a:p>
          <a:p>
            <a:pPr algn="ctr">
              <a:buNone/>
            </a:pPr>
            <a:r>
              <a:rPr lang="en-US" sz="1600" dirty="0" smtClean="0"/>
              <a:t>This presentation was generously supported by the East Tennessee Foundation.</a:t>
            </a:r>
            <a:endParaRPr lang="en-US" sz="1600" dirty="0"/>
          </a:p>
          <a:p>
            <a:pPr>
              <a:buNone/>
            </a:pPr>
            <a:endParaRPr lang="en-US" sz="1600" dirty="0"/>
          </a:p>
          <a:p>
            <a:pPr algn="ctr">
              <a:buNone/>
            </a:pPr>
            <a:r>
              <a:rPr lang="en-US" sz="1600" dirty="0" smtClean="0"/>
              <a:t>Please note that the purpose of this presentation is to inform and that nothing in this presentation should be construed as legal advice.  If you are needing legal advice, please seek appropriate legal counsel. </a:t>
            </a:r>
          </a:p>
          <a:p>
            <a:pPr>
              <a:buNone/>
            </a:pPr>
            <a:endParaRPr lang="en-US" sz="1600" dirty="0"/>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5</a:t>
            </a:fld>
            <a:endParaRPr lang="en-US"/>
          </a:p>
        </p:txBody>
      </p:sp>
      <p:sp>
        <p:nvSpPr>
          <p:cNvPr id="4" name="Content Placeholder 3"/>
          <p:cNvSpPr>
            <a:spLocks noGrp="1"/>
          </p:cNvSpPr>
          <p:nvPr>
            <p:ph sz="quarter" idx="1"/>
          </p:nvPr>
        </p:nvSpPr>
        <p:spPr/>
        <p:txBody>
          <a:bodyPr/>
          <a:lstStyle/>
          <a:p>
            <a:r>
              <a:rPr lang="en-US" dirty="0"/>
              <a:t>Identify</a:t>
            </a:r>
          </a:p>
          <a:p>
            <a:r>
              <a:rPr lang="en-US" dirty="0"/>
              <a:t>Report</a:t>
            </a:r>
          </a:p>
          <a:p>
            <a:r>
              <a:rPr lang="en-US" dirty="0"/>
              <a:t>Respond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6</a:t>
            </a:fld>
            <a:endParaRPr lang="en-US"/>
          </a:p>
        </p:txBody>
      </p:sp>
      <p:sp>
        <p:nvSpPr>
          <p:cNvPr id="4" name="Content Placeholder 3"/>
          <p:cNvSpPr>
            <a:spLocks noGrp="1"/>
          </p:cNvSpPr>
          <p:nvPr>
            <p:ph sz="quarter" idx="1"/>
          </p:nvPr>
        </p:nvSpPr>
        <p:spPr/>
        <p:txBody>
          <a:bodyPr/>
          <a:lstStyle/>
          <a:p>
            <a:r>
              <a:rPr lang="en-US" dirty="0"/>
              <a:t>Take allegations of elder abuse seriously!</a:t>
            </a:r>
          </a:p>
          <a:p>
            <a:r>
              <a:rPr lang="en-US" dirty="0" smtClean="0"/>
              <a:t>Competent people have the right to make unwise decisions</a:t>
            </a:r>
          </a:p>
          <a:p>
            <a:r>
              <a:rPr lang="en-US" dirty="0" smtClean="0"/>
              <a:t>Reporting </a:t>
            </a:r>
            <a:r>
              <a:rPr lang="en-US" dirty="0"/>
              <a:t>suspected elder abuse to Adult Protective Services is mandatory under state law </a:t>
            </a:r>
          </a:p>
          <a:p>
            <a:r>
              <a:rPr lang="en-US" dirty="0" smtClean="0"/>
              <a:t>Consider </a:t>
            </a:r>
            <a:r>
              <a:rPr lang="en-US" dirty="0"/>
              <a:t>your own assumptions on aging </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Older Adult?</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7</a:t>
            </a:fld>
            <a:endParaRPr lang="en-US"/>
          </a:p>
        </p:txBody>
      </p:sp>
      <p:sp>
        <p:nvSpPr>
          <p:cNvPr id="3" name="Content Placeholder 2"/>
          <p:cNvSpPr>
            <a:spLocks noGrp="1"/>
          </p:cNvSpPr>
          <p:nvPr>
            <p:ph sz="quarter" idx="1"/>
          </p:nvPr>
        </p:nvSpPr>
        <p:spPr/>
        <p:txBody>
          <a:bodyPr/>
          <a:lstStyle/>
          <a:p>
            <a:r>
              <a:rPr lang="en-US" dirty="0"/>
              <a:t>60+ according to state law </a:t>
            </a:r>
          </a:p>
          <a:p>
            <a:pPr lvl="1"/>
            <a:endParaRPr lang="en-US" dirty="0"/>
          </a:p>
          <a:p>
            <a:pPr lvl="1"/>
            <a:endParaRPr lang="en-US" dirty="0"/>
          </a:p>
        </p:txBody>
      </p:sp>
      <p:pic>
        <p:nvPicPr>
          <p:cNvPr id="6" name="Picture 5" descr="man-984062_1920.jpg"/>
          <p:cNvPicPr>
            <a:picLocks noChangeAspect="1"/>
          </p:cNvPicPr>
          <p:nvPr/>
        </p:nvPicPr>
        <p:blipFill>
          <a:blip r:embed="rId2" cstate="print"/>
          <a:stretch>
            <a:fillRect/>
          </a:stretch>
        </p:blipFill>
        <p:spPr>
          <a:xfrm>
            <a:off x="3352800" y="2667000"/>
            <a:ext cx="2362200" cy="3543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Might Be Abused?</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8</a:t>
            </a:fld>
            <a:endParaRPr lang="en-US"/>
          </a:p>
        </p:txBody>
      </p:sp>
      <p:sp>
        <p:nvSpPr>
          <p:cNvPr id="3" name="Content Placeholder 2"/>
          <p:cNvSpPr>
            <a:spLocks noGrp="1"/>
          </p:cNvSpPr>
          <p:nvPr>
            <p:ph sz="quarter" idx="1"/>
          </p:nvPr>
        </p:nvSpPr>
        <p:spPr/>
        <p:txBody>
          <a:bodyPr>
            <a:normAutofit/>
          </a:bodyPr>
          <a:lstStyle/>
          <a:p>
            <a:r>
              <a:rPr lang="en-US" dirty="0"/>
              <a:t>146,435 people, or about 1/3 of Knox County population, are 50 and above.</a:t>
            </a:r>
          </a:p>
          <a:p>
            <a:pPr lvl="1"/>
            <a:r>
              <a:rPr lang="en-US" sz="2400" dirty="0"/>
              <a:t>131,655 are White, including 1,875 Latinos</a:t>
            </a:r>
          </a:p>
          <a:p>
            <a:pPr lvl="1"/>
            <a:r>
              <a:rPr lang="en-US" sz="2400" dirty="0"/>
              <a:t>10,899 are Black or African American </a:t>
            </a:r>
          </a:p>
          <a:p>
            <a:pPr lvl="1"/>
            <a:r>
              <a:rPr lang="en-US" sz="2400" dirty="0"/>
              <a:t> 3,881 are other or multiple races </a:t>
            </a:r>
          </a:p>
          <a:p>
            <a:pPr lvl="1"/>
            <a:r>
              <a:rPr lang="en-US" sz="2400" dirty="0"/>
              <a:t>5,163 are first generation immigrants or refugees </a:t>
            </a:r>
          </a:p>
          <a:p>
            <a:pPr lvl="1"/>
            <a:r>
              <a:rPr lang="en-US" sz="2400" dirty="0"/>
              <a:t>31,222 are blind or deaf or have some form of disability</a:t>
            </a:r>
          </a:p>
          <a:p>
            <a:pPr lvl="1"/>
            <a:r>
              <a:rPr lang="en-US" sz="2400" dirty="0"/>
              <a:t> 3,794 are lesbian, gay, bisexual and/or transgender</a:t>
            </a:r>
          </a:p>
          <a:p>
            <a:pPr lvl="1">
              <a:buNone/>
            </a:pPr>
            <a:endParaRPr lang="en-US" sz="1200" dirty="0"/>
          </a:p>
          <a:p>
            <a:pPr>
              <a:buNone/>
            </a:pPr>
            <a:endParaRPr lang="en-US" sz="1600" dirty="0"/>
          </a:p>
          <a:p>
            <a:pPr lvl="1"/>
            <a:endParaRPr lang="en-US" sz="2400" dirty="0"/>
          </a:p>
          <a:p>
            <a:pPr>
              <a:buNone/>
            </a:pPr>
            <a:endParaRPr lang="en-US" sz="3200" dirty="0"/>
          </a:p>
          <a:p>
            <a:pPr lvl="1"/>
            <a:endParaRPr lang="en-US" sz="1600" dirty="0"/>
          </a:p>
          <a:p>
            <a:pPr>
              <a:buNone/>
            </a:pPr>
            <a:endParaRPr lang="en-US" sz="3200" dirty="0"/>
          </a:p>
          <a:p>
            <a:pPr lvl="1"/>
            <a:endParaRPr lang="en-US" sz="3200" dirty="0"/>
          </a:p>
          <a:p>
            <a:pPr>
              <a:buNone/>
            </a:pPr>
            <a:endParaRPr lang="en-US" sz="3200" dirty="0"/>
          </a:p>
          <a:p>
            <a:endParaRPr lang="en-US" sz="3200" dirty="0"/>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Identifying Elder Abuse</a:t>
            </a:r>
          </a:p>
        </p:txBody>
      </p:sp>
      <p:sp>
        <p:nvSpPr>
          <p:cNvPr id="4" name="Slide Number Placeholder 3"/>
          <p:cNvSpPr>
            <a:spLocks noGrp="1"/>
          </p:cNvSpPr>
          <p:nvPr>
            <p:ph type="sldNum" sz="quarter" idx="11"/>
          </p:nvPr>
        </p:nvSpPr>
        <p:spPr/>
        <p:txBody>
          <a:bodyPr/>
          <a:lstStyle/>
          <a:p>
            <a:fld id="{4927D6C5-9781-4990-8499-7370ED06FC4F}"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7802</TotalTime>
  <Words>1872</Words>
  <Application>Microsoft Office PowerPoint</Application>
  <PresentationFormat>On-screen Show (4:3)</PresentationFormat>
  <Paragraphs>385</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Median</vt:lpstr>
      <vt:lpstr>Elder Justice: How to identify, report, and respond to elder abuse </vt:lpstr>
      <vt:lpstr>Mickey’s Story</vt:lpstr>
      <vt:lpstr>Mickey’s Story (Con.)</vt:lpstr>
      <vt:lpstr>Abuse in Later Life Grant</vt:lpstr>
      <vt:lpstr>Purpose</vt:lpstr>
      <vt:lpstr>Key Points</vt:lpstr>
      <vt:lpstr>Who is an Older Adult?</vt:lpstr>
      <vt:lpstr>Who Might Be Abused?</vt:lpstr>
      <vt:lpstr>Identifying Elder Abuse</vt:lpstr>
      <vt:lpstr>Group Discussion</vt:lpstr>
      <vt:lpstr>Types of Elder Abuse (Teach Behind)</vt:lpstr>
      <vt:lpstr>Types of Elder Abuse (Con.)</vt:lpstr>
      <vt:lpstr>Types of Elder Abuse (Con.)</vt:lpstr>
      <vt:lpstr>Scenario 1 – Ms. Ivy</vt:lpstr>
      <vt:lpstr>Scenario 1 – Ms. Ivy (Con.)</vt:lpstr>
      <vt:lpstr>Questions?</vt:lpstr>
      <vt:lpstr>Reporting Elder Abuse</vt:lpstr>
      <vt:lpstr>Adult Protective Services </vt:lpstr>
      <vt:lpstr>Adult Protective Services (Con.)</vt:lpstr>
      <vt:lpstr>Reporting Elder Abuse</vt:lpstr>
      <vt:lpstr>Questions?</vt:lpstr>
      <vt:lpstr>Responding to Elder Abuse</vt:lpstr>
      <vt:lpstr>Remedies for Elder Abuse</vt:lpstr>
      <vt:lpstr>Powers of Attorney</vt:lpstr>
      <vt:lpstr> Guardianship/Conservatorship </vt:lpstr>
      <vt:lpstr> Social Security Administration Payee </vt:lpstr>
      <vt:lpstr> Order of Protection </vt:lpstr>
      <vt:lpstr>Detainer Warrant</vt:lpstr>
      <vt:lpstr>Long Term Care Ombudsman</vt:lpstr>
      <vt:lpstr>Scenario 2 – Mr. Joe</vt:lpstr>
      <vt:lpstr>Scenario 2 – Mr. Joe (Con.)</vt:lpstr>
      <vt:lpstr>Resources</vt:lpstr>
      <vt:lpstr>Resources (Con.)</vt:lpstr>
      <vt:lpstr>Resources (Con.)</vt:lpstr>
      <vt:lpstr>Resources (Con.)</vt:lpstr>
      <vt:lpstr>Resources (Con.)</vt:lpstr>
      <vt:lpstr>Resources (Con.)</vt:lpstr>
      <vt:lpstr>Resources (Con.)</vt:lpstr>
      <vt:lpstr>Resources for Mr. Joe</vt:lpstr>
      <vt:lpstr>Resources for Mr. Joe</vt:lpstr>
      <vt:lpstr>Caregiver Stress</vt:lpstr>
      <vt:lpstr>Wrap Up</vt:lpstr>
      <vt:lpstr>Why Should You Care?</vt:lpstr>
      <vt:lpstr>Why Should You Care? (Con.) </vt:lpstr>
      <vt:lpstr>Thank You!</vt:lpstr>
      <vt:lpstr>For More Information On…</vt:lpstr>
      <vt:lpstr>Sources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Winberry</dc:creator>
  <cp:lastModifiedBy>Joseph Winberry</cp:lastModifiedBy>
  <cp:revision>663</cp:revision>
  <dcterms:created xsi:type="dcterms:W3CDTF">2017-01-11T15:56:58Z</dcterms:created>
  <dcterms:modified xsi:type="dcterms:W3CDTF">2018-07-02T19:37:43Z</dcterms:modified>
</cp:coreProperties>
</file>